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4423" r:id="rId2"/>
  </p:sldMasterIdLst>
  <p:notesMasterIdLst>
    <p:notesMasterId r:id="rId22"/>
  </p:notesMasterIdLst>
  <p:handoutMasterIdLst>
    <p:handoutMasterId r:id="rId23"/>
  </p:handoutMasterIdLst>
  <p:sldIdLst>
    <p:sldId id="256" r:id="rId3"/>
    <p:sldId id="443" r:id="rId4"/>
    <p:sldId id="444" r:id="rId5"/>
    <p:sldId id="449" r:id="rId6"/>
    <p:sldId id="482" r:id="rId7"/>
    <p:sldId id="458" r:id="rId8"/>
    <p:sldId id="483" r:id="rId9"/>
    <p:sldId id="460" r:id="rId10"/>
    <p:sldId id="484" r:id="rId11"/>
    <p:sldId id="485" r:id="rId12"/>
    <p:sldId id="464" r:id="rId13"/>
    <p:sldId id="486" r:id="rId14"/>
    <p:sldId id="471" r:id="rId15"/>
    <p:sldId id="491" r:id="rId16"/>
    <p:sldId id="487" r:id="rId17"/>
    <p:sldId id="492" r:id="rId18"/>
    <p:sldId id="493" r:id="rId19"/>
    <p:sldId id="494" r:id="rId20"/>
    <p:sldId id="495"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6600"/>
    <a:srgbClr val="33CC33"/>
    <a:srgbClr val="003300"/>
    <a:srgbClr val="99CC00"/>
    <a:srgbClr val="00FF00"/>
    <a:srgbClr val="CCFF99"/>
    <a:srgbClr val="CCFF66"/>
    <a:srgbClr val="00FF99"/>
    <a:srgbClr val="FFFFCC"/>
    <a:srgbClr val="FF33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51" autoAdjust="0"/>
    <p:restoredTop sz="84657" autoAdjust="0"/>
  </p:normalViewPr>
  <p:slideViewPr>
    <p:cSldViewPr>
      <p:cViewPr>
        <p:scale>
          <a:sx n="90" d="100"/>
          <a:sy n="90" d="100"/>
        </p:scale>
        <p:origin x="-163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tma\Desktop\resultats%20pour%20toutes%20les%20d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Google%20drive\Desktop\TRAVAIL_FATMA\TRAITEMENTS_Fatma\Evol%20%20LAI%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Google%20drive\Desktop\TRAVAIL_FATMA\TRAITEMENTS_Fatma\Evol%20%20LAI%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Google%20drive\Desktop\TRAVAIL_FATMA\TRAITEMENTS_Fatma\Evol%20%20LAI%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7"/>
  <c:chart>
    <c:autoTitleDeleted val="1"/>
    <c:plotArea>
      <c:layout>
        <c:manualLayout>
          <c:layoutTarget val="inner"/>
          <c:xMode val="edge"/>
          <c:yMode val="edge"/>
          <c:x val="0.17947469488244486"/>
          <c:y val="0.11333934109376805"/>
          <c:w val="0.70662368952840582"/>
          <c:h val="0.59121644999463663"/>
        </c:manualLayout>
      </c:layout>
      <c:scatterChart>
        <c:scatterStyle val="lineMarker"/>
        <c:ser>
          <c:idx val="0"/>
          <c:order val="0"/>
          <c:spPr>
            <a:ln w="28575">
              <a:noFill/>
            </a:ln>
          </c:spPr>
          <c:trendline>
            <c:trendlineType val="linear"/>
          </c:trendline>
          <c:trendline>
            <c:trendlineType val="linear"/>
            <c:dispRSqr val="1"/>
            <c:dispEq val="1"/>
            <c:trendlineLbl>
              <c:layout>
                <c:manualLayout>
                  <c:x val="-0.30048096301890748"/>
                  <c:y val="3.4248724451391294E-2"/>
                </c:manualLayout>
              </c:layout>
              <c:numFmt formatCode="General" sourceLinked="0"/>
            </c:trendlineLbl>
          </c:trendline>
          <c:xVal>
            <c:numRef>
              <c:f>Feuil1!$A$1:$A$88</c:f>
              <c:numCache>
                <c:formatCode>General</c:formatCode>
                <c:ptCount val="88"/>
                <c:pt idx="0">
                  <c:v>0.14483333333333481</c:v>
                </c:pt>
                <c:pt idx="1">
                  <c:v>0.17450000000000004</c:v>
                </c:pt>
                <c:pt idx="2">
                  <c:v>0.20150000000000001</c:v>
                </c:pt>
                <c:pt idx="3">
                  <c:v>0.22000000000000067</c:v>
                </c:pt>
                <c:pt idx="4">
                  <c:v>0.19650000000000076</c:v>
                </c:pt>
                <c:pt idx="5">
                  <c:v>0.15600000000000044</c:v>
                </c:pt>
                <c:pt idx="6">
                  <c:v>0.14450000000000021</c:v>
                </c:pt>
                <c:pt idx="7">
                  <c:v>0.28500000000000031</c:v>
                </c:pt>
                <c:pt idx="8">
                  <c:v>0.29150000000000031</c:v>
                </c:pt>
                <c:pt idx="9">
                  <c:v>0.22900000000000076</c:v>
                </c:pt>
                <c:pt idx="10">
                  <c:v>0.16550000000000076</c:v>
                </c:pt>
                <c:pt idx="11">
                  <c:v>0.14250000000000004</c:v>
                </c:pt>
                <c:pt idx="12">
                  <c:v>0.19150000000000064</c:v>
                </c:pt>
                <c:pt idx="15">
                  <c:v>0.23400000000000001</c:v>
                </c:pt>
                <c:pt idx="16">
                  <c:v>0.15900000000000133</c:v>
                </c:pt>
                <c:pt idx="17">
                  <c:v>0.17100000000000001</c:v>
                </c:pt>
                <c:pt idx="20">
                  <c:v>0.22250000000000064</c:v>
                </c:pt>
                <c:pt idx="21">
                  <c:v>0.19400000000000076</c:v>
                </c:pt>
                <c:pt idx="22">
                  <c:v>0.36600000000000038</c:v>
                </c:pt>
                <c:pt idx="23">
                  <c:v>0.43550000000000255</c:v>
                </c:pt>
                <c:pt idx="24">
                  <c:v>0.62500000000000511</c:v>
                </c:pt>
                <c:pt idx="25">
                  <c:v>0.64450000000000063</c:v>
                </c:pt>
                <c:pt idx="26">
                  <c:v>0.40400000000000008</c:v>
                </c:pt>
                <c:pt idx="27">
                  <c:v>0.38950000000000284</c:v>
                </c:pt>
                <c:pt idx="28">
                  <c:v>0.38200000000000284</c:v>
                </c:pt>
                <c:pt idx="29">
                  <c:v>0.57250000000000001</c:v>
                </c:pt>
                <c:pt idx="30">
                  <c:v>0.58100000000000063</c:v>
                </c:pt>
                <c:pt idx="31">
                  <c:v>0.40800000000000008</c:v>
                </c:pt>
                <c:pt idx="32">
                  <c:v>0.33300000000000324</c:v>
                </c:pt>
                <c:pt idx="33">
                  <c:v>0.25850000000000001</c:v>
                </c:pt>
                <c:pt idx="34">
                  <c:v>0.36100000000000032</c:v>
                </c:pt>
                <c:pt idx="37">
                  <c:v>0.46400000000000002</c:v>
                </c:pt>
                <c:pt idx="38">
                  <c:v>0.32950000000000301</c:v>
                </c:pt>
                <c:pt idx="39">
                  <c:v>0.42200000000000032</c:v>
                </c:pt>
                <c:pt idx="42">
                  <c:v>0.42450000000000032</c:v>
                </c:pt>
                <c:pt idx="43">
                  <c:v>0.29200000000000031</c:v>
                </c:pt>
                <c:pt idx="44">
                  <c:v>0.42700000000000032</c:v>
                </c:pt>
                <c:pt idx="45">
                  <c:v>0.52800000000000002</c:v>
                </c:pt>
                <c:pt idx="46">
                  <c:v>0.72550000000000003</c:v>
                </c:pt>
                <c:pt idx="47">
                  <c:v>0.77700000000000324</c:v>
                </c:pt>
                <c:pt idx="48">
                  <c:v>0.54200000000000004</c:v>
                </c:pt>
                <c:pt idx="49">
                  <c:v>0.4385000000000025</c:v>
                </c:pt>
                <c:pt idx="50">
                  <c:v>0.51700000000000002</c:v>
                </c:pt>
                <c:pt idx="51">
                  <c:v>0.68050000000000244</c:v>
                </c:pt>
                <c:pt idx="52">
                  <c:v>0.75800000000000578</c:v>
                </c:pt>
                <c:pt idx="53">
                  <c:v>0.53100000000000003</c:v>
                </c:pt>
                <c:pt idx="54">
                  <c:v>0.47600000000000031</c:v>
                </c:pt>
                <c:pt idx="55">
                  <c:v>0.48200000000000032</c:v>
                </c:pt>
                <c:pt idx="56">
                  <c:v>0.62800000000000533</c:v>
                </c:pt>
                <c:pt idx="59">
                  <c:v>0.57099999999999995</c:v>
                </c:pt>
                <c:pt idx="60">
                  <c:v>0.42850000000000038</c:v>
                </c:pt>
                <c:pt idx="61">
                  <c:v>0.57300000000000062</c:v>
                </c:pt>
                <c:pt idx="64">
                  <c:v>0.65150000000000063</c:v>
                </c:pt>
                <c:pt idx="65">
                  <c:v>0.53499999999999992</c:v>
                </c:pt>
                <c:pt idx="66">
                  <c:v>0.63100000000000556</c:v>
                </c:pt>
                <c:pt idx="67">
                  <c:v>0.64850000000000063</c:v>
                </c:pt>
                <c:pt idx="68">
                  <c:v>0.84900000000000064</c:v>
                </c:pt>
                <c:pt idx="69">
                  <c:v>0.91349999999999998</c:v>
                </c:pt>
                <c:pt idx="70">
                  <c:v>0.67900000000000649</c:v>
                </c:pt>
                <c:pt idx="71">
                  <c:v>0.61950000000000005</c:v>
                </c:pt>
                <c:pt idx="72">
                  <c:v>0.61550000000000005</c:v>
                </c:pt>
                <c:pt idx="73">
                  <c:v>0.84050000000000014</c:v>
                </c:pt>
                <c:pt idx="74">
                  <c:v>0.87800000000000533</c:v>
                </c:pt>
                <c:pt idx="75">
                  <c:v>0.56300000000000061</c:v>
                </c:pt>
                <c:pt idx="76">
                  <c:v>0.45500000000000002</c:v>
                </c:pt>
                <c:pt idx="77">
                  <c:v>0.45050000000000001</c:v>
                </c:pt>
                <c:pt idx="78">
                  <c:v>0.65900000000000636</c:v>
                </c:pt>
                <c:pt idx="81">
                  <c:v>0.68800000000000372</c:v>
                </c:pt>
                <c:pt idx="82">
                  <c:v>0.62800000000000544</c:v>
                </c:pt>
                <c:pt idx="83">
                  <c:v>0.75249999999999995</c:v>
                </c:pt>
                <c:pt idx="86">
                  <c:v>0.67150000000000065</c:v>
                </c:pt>
                <c:pt idx="87">
                  <c:v>0.57600000000000062</c:v>
                </c:pt>
              </c:numCache>
            </c:numRef>
          </c:xVal>
          <c:yVal>
            <c:numRef>
              <c:f>Feuil1!$B$1:$B$88</c:f>
              <c:numCache>
                <c:formatCode>General</c:formatCode>
                <c:ptCount val="88"/>
                <c:pt idx="0">
                  <c:v>0.17</c:v>
                </c:pt>
                <c:pt idx="1">
                  <c:v>8.3000000000000268E-2</c:v>
                </c:pt>
                <c:pt idx="2">
                  <c:v>6.0000000000000317E-2</c:v>
                </c:pt>
                <c:pt idx="3">
                  <c:v>6.1500000000000013E-2</c:v>
                </c:pt>
                <c:pt idx="4">
                  <c:v>6.3500000000000029E-2</c:v>
                </c:pt>
                <c:pt idx="5">
                  <c:v>0.10100000000000002</c:v>
                </c:pt>
                <c:pt idx="6">
                  <c:v>0.21000000000000021</c:v>
                </c:pt>
                <c:pt idx="7">
                  <c:v>0.22900000000000076</c:v>
                </c:pt>
                <c:pt idx="9">
                  <c:v>0.16450000000000076</c:v>
                </c:pt>
                <c:pt idx="10">
                  <c:v>7.5500000000000123E-2</c:v>
                </c:pt>
                <c:pt idx="11">
                  <c:v>8.0000000000000224E-2</c:v>
                </c:pt>
                <c:pt idx="12">
                  <c:v>0.12300000000000012</c:v>
                </c:pt>
                <c:pt idx="15">
                  <c:v>0.15100000000000041</c:v>
                </c:pt>
                <c:pt idx="16">
                  <c:v>4.9000000000000508E-2</c:v>
                </c:pt>
                <c:pt idx="17">
                  <c:v>9.1000000000000025E-2</c:v>
                </c:pt>
                <c:pt idx="20">
                  <c:v>0.19050000000000064</c:v>
                </c:pt>
                <c:pt idx="21">
                  <c:v>0.13700000000000001</c:v>
                </c:pt>
                <c:pt idx="22">
                  <c:v>0.35250000000000031</c:v>
                </c:pt>
                <c:pt idx="23">
                  <c:v>0.38000000000000272</c:v>
                </c:pt>
                <c:pt idx="24">
                  <c:v>0.47900000000000031</c:v>
                </c:pt>
                <c:pt idx="25">
                  <c:v>0.5585</c:v>
                </c:pt>
                <c:pt idx="26">
                  <c:v>0.48100000000000032</c:v>
                </c:pt>
                <c:pt idx="27">
                  <c:v>0.3730000000000025</c:v>
                </c:pt>
                <c:pt idx="28">
                  <c:v>0.36550000000000032</c:v>
                </c:pt>
                <c:pt idx="29">
                  <c:v>0.45300000000000001</c:v>
                </c:pt>
                <c:pt idx="30">
                  <c:v>0.53050000000000008</c:v>
                </c:pt>
                <c:pt idx="31">
                  <c:v>0.49250000000000038</c:v>
                </c:pt>
                <c:pt idx="32">
                  <c:v>0.35000000000000031</c:v>
                </c:pt>
                <c:pt idx="33">
                  <c:v>0.3115000000000025</c:v>
                </c:pt>
                <c:pt idx="34">
                  <c:v>0.34750000000000214</c:v>
                </c:pt>
                <c:pt idx="37">
                  <c:v>0.48500000000000032</c:v>
                </c:pt>
                <c:pt idx="38">
                  <c:v>0.3775000000000025</c:v>
                </c:pt>
                <c:pt idx="39">
                  <c:v>0.52549999999999997</c:v>
                </c:pt>
                <c:pt idx="42">
                  <c:v>0.3775000000000025</c:v>
                </c:pt>
                <c:pt idx="43">
                  <c:v>0.35550000000000032</c:v>
                </c:pt>
                <c:pt idx="44">
                  <c:v>0.35500000000000032</c:v>
                </c:pt>
                <c:pt idx="45">
                  <c:v>0.43950000000000256</c:v>
                </c:pt>
                <c:pt idx="46">
                  <c:v>0.65250000000000064</c:v>
                </c:pt>
                <c:pt idx="47">
                  <c:v>0.72400000000000064</c:v>
                </c:pt>
                <c:pt idx="48">
                  <c:v>0.53800000000000003</c:v>
                </c:pt>
                <c:pt idx="49">
                  <c:v>0.44100000000000128</c:v>
                </c:pt>
                <c:pt idx="50">
                  <c:v>0.42950000000000038</c:v>
                </c:pt>
                <c:pt idx="51">
                  <c:v>0.52800000000000014</c:v>
                </c:pt>
                <c:pt idx="52">
                  <c:v>0.7034999999999999</c:v>
                </c:pt>
                <c:pt idx="53">
                  <c:v>0.61000000000000065</c:v>
                </c:pt>
                <c:pt idx="54">
                  <c:v>0.46200000000000002</c:v>
                </c:pt>
                <c:pt idx="55">
                  <c:v>0.36300000000000032</c:v>
                </c:pt>
                <c:pt idx="56">
                  <c:v>0.41700000000000031</c:v>
                </c:pt>
                <c:pt idx="59">
                  <c:v>0.40600000000000008</c:v>
                </c:pt>
                <c:pt idx="60">
                  <c:v>0.42100000000000032</c:v>
                </c:pt>
                <c:pt idx="61">
                  <c:v>0.61250000000000004</c:v>
                </c:pt>
                <c:pt idx="65">
                  <c:v>0.36700000000000038</c:v>
                </c:pt>
                <c:pt idx="66">
                  <c:v>0.66450000000000065</c:v>
                </c:pt>
                <c:pt idx="67">
                  <c:v>0.76250000000000062</c:v>
                </c:pt>
                <c:pt idx="68">
                  <c:v>0.95649999999999991</c:v>
                </c:pt>
                <c:pt idx="69">
                  <c:v>0.9235000000000001</c:v>
                </c:pt>
                <c:pt idx="70">
                  <c:v>0.70600000000000063</c:v>
                </c:pt>
                <c:pt idx="71">
                  <c:v>0.61300000000000165</c:v>
                </c:pt>
                <c:pt idx="72">
                  <c:v>0.68550000000000244</c:v>
                </c:pt>
                <c:pt idx="73">
                  <c:v>0.84300000000000064</c:v>
                </c:pt>
                <c:pt idx="74">
                  <c:v>0.82100000000000062</c:v>
                </c:pt>
                <c:pt idx="75">
                  <c:v>0.63850000000000062</c:v>
                </c:pt>
                <c:pt idx="76">
                  <c:v>0.55600000000000005</c:v>
                </c:pt>
                <c:pt idx="77">
                  <c:v>0.5944999999999997</c:v>
                </c:pt>
                <c:pt idx="78">
                  <c:v>0.69150000000000289</c:v>
                </c:pt>
                <c:pt idx="81">
                  <c:v>0.77400000000000302</c:v>
                </c:pt>
                <c:pt idx="82">
                  <c:v>0.64950000000000063</c:v>
                </c:pt>
                <c:pt idx="83">
                  <c:v>0.73750000000000004</c:v>
                </c:pt>
                <c:pt idx="86">
                  <c:v>0.76100000000000545</c:v>
                </c:pt>
                <c:pt idx="87">
                  <c:v>0.63200000000000556</c:v>
                </c:pt>
              </c:numCache>
            </c:numRef>
          </c:yVal>
        </c:ser>
        <c:axId val="42956288"/>
        <c:axId val="42958208"/>
      </c:scatterChart>
      <c:valAx>
        <c:axId val="42956288"/>
        <c:scaling>
          <c:orientation val="minMax"/>
        </c:scaling>
        <c:axPos val="b"/>
        <c:title>
          <c:tx>
            <c:rich>
              <a:bodyPr/>
              <a:lstStyle/>
              <a:p>
                <a:pPr>
                  <a:defRPr sz="2000"/>
                </a:pPr>
                <a:r>
                  <a:rPr lang="en-US" sz="2000" dirty="0"/>
                  <a:t>LAI </a:t>
                </a:r>
                <a:r>
                  <a:rPr lang="en-US" sz="2000" dirty="0" smtClean="0">
                    <a:solidFill>
                      <a:srgbClr val="33CC33"/>
                    </a:solidFill>
                  </a:rPr>
                  <a:t>photo </a:t>
                </a:r>
                <a:r>
                  <a:rPr lang="en-US" sz="2000" dirty="0" err="1">
                    <a:solidFill>
                      <a:srgbClr val="33CC33"/>
                    </a:solidFill>
                  </a:rPr>
                  <a:t>hémisphérique</a:t>
                </a:r>
                <a:endParaRPr lang="en-US" sz="2000" dirty="0">
                  <a:solidFill>
                    <a:srgbClr val="33CC33"/>
                  </a:solidFill>
                </a:endParaRPr>
              </a:p>
            </c:rich>
          </c:tx>
          <c:layout>
            <c:manualLayout>
              <c:xMode val="edge"/>
              <c:yMode val="edge"/>
              <c:x val="0.24150556704828219"/>
              <c:y val="0.85132509678533763"/>
            </c:manualLayout>
          </c:layout>
        </c:title>
        <c:numFmt formatCode="General" sourceLinked="1"/>
        <c:tickLblPos val="nextTo"/>
        <c:crossAx val="42958208"/>
        <c:crosses val="autoZero"/>
        <c:crossBetween val="midCat"/>
      </c:valAx>
      <c:valAx>
        <c:axId val="42958208"/>
        <c:scaling>
          <c:orientation val="minMax"/>
          <c:max val="1"/>
        </c:scaling>
        <c:axPos val="l"/>
        <c:majorGridlines/>
        <c:title>
          <c:tx>
            <c:rich>
              <a:bodyPr rot="-5400000" vert="horz"/>
              <a:lstStyle/>
              <a:p>
                <a:pPr>
                  <a:defRPr sz="2000"/>
                </a:pPr>
                <a:r>
                  <a:rPr lang="en-US" sz="2000" dirty="0"/>
                  <a:t>LAI </a:t>
                </a:r>
                <a:r>
                  <a:rPr lang="en-US" sz="2000" dirty="0" smtClean="0">
                    <a:solidFill>
                      <a:srgbClr val="FF6600"/>
                    </a:solidFill>
                  </a:rPr>
                  <a:t>drone</a:t>
                </a:r>
                <a:endParaRPr lang="en-US" sz="2000" dirty="0">
                  <a:solidFill>
                    <a:srgbClr val="FF6600"/>
                  </a:solidFill>
                </a:endParaRPr>
              </a:p>
            </c:rich>
          </c:tx>
          <c:layout>
            <c:manualLayout>
              <c:xMode val="edge"/>
              <c:yMode val="edge"/>
              <c:x val="3.212828918630941E-2"/>
              <c:y val="0.2705935269374633"/>
            </c:manualLayout>
          </c:layout>
        </c:title>
        <c:numFmt formatCode="General" sourceLinked="1"/>
        <c:tickLblPos val="nextTo"/>
        <c:crossAx val="42956288"/>
        <c:crosses val="autoZero"/>
        <c:crossBetween val="midCat"/>
        <c:majorUnit val="0.5"/>
      </c:valAx>
    </c:plotArea>
    <c:plotVisOnly val="1"/>
  </c:chart>
  <c:txPr>
    <a:bodyPr/>
    <a:lstStyle/>
    <a:p>
      <a:pPr>
        <a:defRPr sz="16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800"/>
            </a:pPr>
            <a:r>
              <a:rPr lang="fr-FR" sz="2800"/>
              <a:t>Evolution du LAI au cours de la saison</a:t>
            </a:r>
          </a:p>
        </c:rich>
      </c:tx>
      <c:layout>
        <c:manualLayout>
          <c:xMode val="edge"/>
          <c:yMode val="edge"/>
          <c:x val="0.13860526508061913"/>
          <c:y val="3.7496833550501492E-2"/>
        </c:manualLayout>
      </c:layout>
      <c:overlay val="1"/>
    </c:title>
    <c:plotArea>
      <c:layout>
        <c:manualLayout>
          <c:layoutTarget val="inner"/>
          <c:xMode val="edge"/>
          <c:yMode val="edge"/>
          <c:x val="8.4349960144883704E-2"/>
          <c:y val="9.0361163235543843E-2"/>
          <c:w val="0.90677838072544237"/>
          <c:h val="0.68318527408927543"/>
        </c:manualLayout>
      </c:layout>
      <c:lineChart>
        <c:grouping val="standard"/>
        <c:ser>
          <c:idx val="0"/>
          <c:order val="0"/>
          <c:tx>
            <c:strRef>
              <c:f>Feuil1!$B$7</c:f>
              <c:strCache>
                <c:ptCount val="1"/>
                <c:pt idx="0">
                  <c:v>LAI</c:v>
                </c:pt>
              </c:strCache>
            </c:strRef>
          </c:tx>
          <c:spPr>
            <a:ln w="38100">
              <a:solidFill>
                <a:srgbClr val="99CC00"/>
              </a:solidFill>
            </a:ln>
          </c:spPr>
          <c:marker>
            <c:symbol val="diamond"/>
            <c:size val="9"/>
            <c:spPr>
              <a:solidFill>
                <a:srgbClr val="92D050"/>
              </a:solidFill>
              <a:ln>
                <a:solidFill>
                  <a:srgbClr val="003300"/>
                </a:solidFill>
              </a:ln>
            </c:spPr>
          </c:marker>
          <c:cat>
            <c:strRef>
              <c:f>Feuil1!$C$6:$K$6</c:f>
              <c:strCache>
                <c:ptCount val="9"/>
                <c:pt idx="0">
                  <c:v>08/04/2015</c:v>
                </c:pt>
                <c:pt idx="1">
                  <c:v>13/04/2015</c:v>
                </c:pt>
                <c:pt idx="2">
                  <c:v>21/04/2015</c:v>
                </c:pt>
                <c:pt idx="3">
                  <c:v>05/05/2015</c:v>
                </c:pt>
                <c:pt idx="4">
                  <c:v>15/5/2015</c:v>
                </c:pt>
                <c:pt idx="5">
                  <c:v>26/05/2015</c:v>
                </c:pt>
                <c:pt idx="6">
                  <c:v>04/06/2015</c:v>
                </c:pt>
                <c:pt idx="7">
                  <c:v>26/06/2015</c:v>
                </c:pt>
                <c:pt idx="8">
                  <c:v>13/07/2015</c:v>
                </c:pt>
              </c:strCache>
            </c:strRef>
          </c:cat>
          <c:val>
            <c:numRef>
              <c:f>Feuil1!$C$7:$K$7</c:f>
              <c:numCache>
                <c:formatCode>General</c:formatCode>
                <c:ptCount val="9"/>
                <c:pt idx="0">
                  <c:v>6.0000000000000032E-2</c:v>
                </c:pt>
                <c:pt idx="1">
                  <c:v>0.13700000000000001</c:v>
                </c:pt>
                <c:pt idx="2">
                  <c:v>0.19600000000000001</c:v>
                </c:pt>
                <c:pt idx="3">
                  <c:v>0.42700000000000032</c:v>
                </c:pt>
                <c:pt idx="4">
                  <c:v>0.57099999999999995</c:v>
                </c:pt>
                <c:pt idx="5">
                  <c:v>0.67300000000000226</c:v>
                </c:pt>
                <c:pt idx="6">
                  <c:v>0.80715789473684207</c:v>
                </c:pt>
                <c:pt idx="7">
                  <c:v>1.0539999999999949</c:v>
                </c:pt>
                <c:pt idx="8">
                  <c:v>1.2740833333333341</c:v>
                </c:pt>
              </c:numCache>
            </c:numRef>
          </c:val>
        </c:ser>
        <c:marker val="1"/>
        <c:axId val="62017920"/>
        <c:axId val="62019840"/>
      </c:lineChart>
      <c:catAx>
        <c:axId val="62017920"/>
        <c:scaling>
          <c:orientation val="minMax"/>
        </c:scaling>
        <c:axPos val="b"/>
        <c:numFmt formatCode="dd/mm/yyyy" sourceLinked="1"/>
        <c:tickLblPos val="nextTo"/>
        <c:txPr>
          <a:bodyPr rot="5400000" vert="horz"/>
          <a:lstStyle/>
          <a:p>
            <a:pPr>
              <a:defRPr/>
            </a:pPr>
            <a:endParaRPr lang="fr-FR"/>
          </a:p>
        </c:txPr>
        <c:crossAx val="62019840"/>
        <c:crosses val="autoZero"/>
        <c:auto val="1"/>
        <c:lblAlgn val="ctr"/>
        <c:lblOffset val="100"/>
        <c:tickLblSkip val="1"/>
        <c:tickMarkSkip val="1"/>
      </c:catAx>
      <c:valAx>
        <c:axId val="62019840"/>
        <c:scaling>
          <c:orientation val="minMax"/>
        </c:scaling>
        <c:axPos val="l"/>
        <c:title>
          <c:tx>
            <c:rich>
              <a:bodyPr rot="-5400000" vert="horz"/>
              <a:lstStyle/>
              <a:p>
                <a:pPr>
                  <a:defRPr/>
                </a:pPr>
                <a:r>
                  <a:rPr lang="fr-FR" dirty="0" smtClean="0"/>
                  <a:t>LAI (m2/m2)</a:t>
                </a:r>
                <a:endParaRPr lang="fr-FR" dirty="0"/>
              </a:p>
            </c:rich>
          </c:tx>
          <c:layout/>
        </c:title>
        <c:numFmt formatCode="General" sourceLinked="1"/>
        <c:tickLblPos val="nextTo"/>
        <c:txPr>
          <a:bodyPr rot="0" vert="horz"/>
          <a:lstStyle/>
          <a:p>
            <a:pPr>
              <a:defRPr/>
            </a:pPr>
            <a:endParaRPr lang="fr-FR"/>
          </a:p>
        </c:txPr>
        <c:crossAx val="62017920"/>
        <c:crosses val="autoZero"/>
        <c:crossBetween val="between"/>
      </c:valAx>
      <c:spPr>
        <a:noFill/>
        <a:ln w="25400">
          <a:noFill/>
        </a:ln>
      </c:spPr>
    </c:plotArea>
    <c:legend>
      <c:legendPos val="r"/>
      <c:layout>
        <c:manualLayout>
          <c:xMode val="edge"/>
          <c:yMode val="edge"/>
          <c:x val="0.25467181728238286"/>
          <c:y val="0.24756968443801791"/>
          <c:w val="0.18684152559786699"/>
          <c:h val="0.12852848878493542"/>
        </c:manualLayout>
      </c:layout>
    </c:legend>
    <c:plotVisOnly val="1"/>
    <c:dispBlanksAs val="gap"/>
  </c:chart>
  <c:txPr>
    <a:bodyPr/>
    <a:lstStyle/>
    <a:p>
      <a:pPr>
        <a:defRPr sz="1600" b="0" i="0" u="none" strike="noStrike" baseline="0">
          <a:solidFill>
            <a:srgbClr val="000000"/>
          </a:solidFill>
          <a:latin typeface="Calibri"/>
          <a:ea typeface="Calibri"/>
          <a:cs typeface="Calibri"/>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Evolution du LAI au cours de la saison</a:t>
            </a:r>
          </a:p>
        </c:rich>
      </c:tx>
      <c:layout>
        <c:manualLayout>
          <c:xMode val="edge"/>
          <c:yMode val="edge"/>
          <c:x val="0.25423232812514029"/>
          <c:y val="0.10389537671936395"/>
        </c:manualLayout>
      </c:layout>
      <c:overlay val="1"/>
    </c:title>
    <c:plotArea>
      <c:layout>
        <c:manualLayout>
          <c:layoutTarget val="inner"/>
          <c:xMode val="edge"/>
          <c:yMode val="edge"/>
          <c:x val="0.1547896749126832"/>
          <c:y val="0.20118290881655987"/>
          <c:w val="0.64179073609121351"/>
          <c:h val="0.5453819996638356"/>
        </c:manualLayout>
      </c:layout>
      <c:lineChart>
        <c:grouping val="standard"/>
        <c:ser>
          <c:idx val="0"/>
          <c:order val="0"/>
          <c:tx>
            <c:strRef>
              <c:f>Feuil1!$B$7</c:f>
              <c:strCache>
                <c:ptCount val="1"/>
                <c:pt idx="0">
                  <c:v>LAI</c:v>
                </c:pt>
              </c:strCache>
            </c:strRef>
          </c:tx>
          <c:spPr>
            <a:ln w="38100">
              <a:solidFill>
                <a:srgbClr val="99CC00"/>
              </a:solidFill>
            </a:ln>
          </c:spPr>
          <c:marker>
            <c:symbol val="diamond"/>
            <c:size val="9"/>
            <c:spPr>
              <a:solidFill>
                <a:srgbClr val="92D050"/>
              </a:solidFill>
              <a:ln>
                <a:solidFill>
                  <a:srgbClr val="003300"/>
                </a:solidFill>
              </a:ln>
            </c:spPr>
          </c:marker>
          <c:cat>
            <c:strRef>
              <c:f>Feuil1!$C$6:$K$6</c:f>
              <c:strCache>
                <c:ptCount val="9"/>
                <c:pt idx="0">
                  <c:v>08/04/2015</c:v>
                </c:pt>
                <c:pt idx="1">
                  <c:v>13/04/2015</c:v>
                </c:pt>
                <c:pt idx="2">
                  <c:v>21/04/2015</c:v>
                </c:pt>
                <c:pt idx="3">
                  <c:v>05/05/2015</c:v>
                </c:pt>
                <c:pt idx="4">
                  <c:v>15/5/2015</c:v>
                </c:pt>
                <c:pt idx="5">
                  <c:v>26/05/2015</c:v>
                </c:pt>
                <c:pt idx="6">
                  <c:v>04/06/2015</c:v>
                </c:pt>
                <c:pt idx="7">
                  <c:v>26/06/2015</c:v>
                </c:pt>
                <c:pt idx="8">
                  <c:v>13/07/2015</c:v>
                </c:pt>
              </c:strCache>
            </c:strRef>
          </c:cat>
          <c:val>
            <c:numRef>
              <c:f>Feuil1!$C$7:$K$7</c:f>
              <c:numCache>
                <c:formatCode>General</c:formatCode>
                <c:ptCount val="9"/>
                <c:pt idx="0">
                  <c:v>6.0000000000000032E-2</c:v>
                </c:pt>
                <c:pt idx="1">
                  <c:v>0.13700000000000001</c:v>
                </c:pt>
                <c:pt idx="2">
                  <c:v>0.19600000000000001</c:v>
                </c:pt>
                <c:pt idx="3">
                  <c:v>0.42700000000000032</c:v>
                </c:pt>
                <c:pt idx="4">
                  <c:v>0.57099999999999995</c:v>
                </c:pt>
                <c:pt idx="5">
                  <c:v>0.67300000000000204</c:v>
                </c:pt>
                <c:pt idx="6">
                  <c:v>0.80715789473684207</c:v>
                </c:pt>
                <c:pt idx="7">
                  <c:v>1.0539999999999954</c:v>
                </c:pt>
                <c:pt idx="8">
                  <c:v>1.2740833333333341</c:v>
                </c:pt>
              </c:numCache>
            </c:numRef>
          </c:val>
        </c:ser>
        <c:marker val="1"/>
        <c:axId val="40857984"/>
        <c:axId val="40859520"/>
      </c:lineChart>
      <c:lineChart>
        <c:grouping val="standard"/>
        <c:ser>
          <c:idx val="1"/>
          <c:order val="1"/>
          <c:tx>
            <c:strRef>
              <c:f>Feuil1!$B$9</c:f>
              <c:strCache>
                <c:ptCount val="1"/>
                <c:pt idx="0">
                  <c:v>Irrigation</c:v>
                </c:pt>
              </c:strCache>
            </c:strRef>
          </c:tx>
          <c:spPr>
            <a:ln w="38100">
              <a:solidFill>
                <a:srgbClr val="0070C0"/>
              </a:solidFill>
            </a:ln>
          </c:spPr>
          <c:marker>
            <c:symbol val="square"/>
            <c:size val="7"/>
            <c:spPr>
              <a:solidFill>
                <a:srgbClr val="0070C0"/>
              </a:solidFill>
              <a:ln>
                <a:solidFill>
                  <a:srgbClr val="002060"/>
                </a:solidFill>
              </a:ln>
            </c:spPr>
          </c:marker>
          <c:val>
            <c:numRef>
              <c:f>Feuil1!$C$9:$K$9</c:f>
              <c:numCache>
                <c:formatCode>General</c:formatCode>
                <c:ptCount val="9"/>
                <c:pt idx="0">
                  <c:v>12.924000000000001</c:v>
                </c:pt>
                <c:pt idx="1">
                  <c:v>12.924000000000001</c:v>
                </c:pt>
                <c:pt idx="2">
                  <c:v>17.233000000000001</c:v>
                </c:pt>
                <c:pt idx="3">
                  <c:v>17.233000000000001</c:v>
                </c:pt>
                <c:pt idx="4">
                  <c:v>34.465000000000003</c:v>
                </c:pt>
                <c:pt idx="5">
                  <c:v>40.169142857142852</c:v>
                </c:pt>
                <c:pt idx="6">
                  <c:v>35.865285714285712</c:v>
                </c:pt>
                <c:pt idx="7">
                  <c:v>50.689666666666426</c:v>
                </c:pt>
                <c:pt idx="8">
                  <c:v>71.730642857142854</c:v>
                </c:pt>
              </c:numCache>
            </c:numRef>
          </c:val>
        </c:ser>
        <c:marker val="1"/>
        <c:axId val="40871424"/>
        <c:axId val="40861056"/>
      </c:lineChart>
      <c:catAx>
        <c:axId val="40857984"/>
        <c:scaling>
          <c:orientation val="minMax"/>
        </c:scaling>
        <c:axPos val="b"/>
        <c:numFmt formatCode="dd/mm/yyyy" sourceLinked="1"/>
        <c:tickLblPos val="nextTo"/>
        <c:txPr>
          <a:bodyPr rot="5400000" vert="horz"/>
          <a:lstStyle/>
          <a:p>
            <a:pPr>
              <a:defRPr/>
            </a:pPr>
            <a:endParaRPr lang="fr-FR"/>
          </a:p>
        </c:txPr>
        <c:crossAx val="40859520"/>
        <c:crosses val="autoZero"/>
        <c:auto val="1"/>
        <c:lblAlgn val="ctr"/>
        <c:lblOffset val="100"/>
        <c:tickLblSkip val="1"/>
        <c:tickMarkSkip val="1"/>
      </c:catAx>
      <c:valAx>
        <c:axId val="40859520"/>
        <c:scaling>
          <c:orientation val="minMax"/>
        </c:scaling>
        <c:axPos val="l"/>
        <c:title>
          <c:tx>
            <c:rich>
              <a:bodyPr rot="-5400000" vert="horz"/>
              <a:lstStyle/>
              <a:p>
                <a:pPr>
                  <a:defRPr/>
                </a:pPr>
                <a:r>
                  <a:rPr lang="fr-FR" dirty="0" smtClean="0"/>
                  <a:t>LAI (m2/m2)</a:t>
                </a:r>
                <a:endParaRPr lang="fr-FR" dirty="0"/>
              </a:p>
            </c:rich>
          </c:tx>
          <c:layout/>
        </c:title>
        <c:numFmt formatCode="General" sourceLinked="1"/>
        <c:tickLblPos val="nextTo"/>
        <c:txPr>
          <a:bodyPr rot="0" vert="horz"/>
          <a:lstStyle/>
          <a:p>
            <a:pPr>
              <a:defRPr/>
            </a:pPr>
            <a:endParaRPr lang="fr-FR"/>
          </a:p>
        </c:txPr>
        <c:crossAx val="40857984"/>
        <c:crosses val="autoZero"/>
        <c:crossBetween val="between"/>
      </c:valAx>
      <c:valAx>
        <c:axId val="40861056"/>
        <c:scaling>
          <c:orientation val="minMax"/>
        </c:scaling>
        <c:axPos val="r"/>
        <c:title>
          <c:tx>
            <c:rich>
              <a:bodyPr rot="-5400000" vert="horz"/>
              <a:lstStyle/>
              <a:p>
                <a:pPr>
                  <a:defRPr/>
                </a:pPr>
                <a:r>
                  <a:rPr lang="fr-FR" dirty="0" smtClean="0"/>
                  <a:t>Dose d’irrigation (L/arbre/j)</a:t>
                </a:r>
                <a:endParaRPr lang="fr-FR" dirty="0"/>
              </a:p>
            </c:rich>
          </c:tx>
          <c:layout/>
        </c:title>
        <c:numFmt formatCode="General" sourceLinked="1"/>
        <c:tickLblPos val="nextTo"/>
        <c:crossAx val="40871424"/>
        <c:crosses val="max"/>
        <c:crossBetween val="between"/>
      </c:valAx>
      <c:catAx>
        <c:axId val="40871424"/>
        <c:scaling>
          <c:orientation val="minMax"/>
        </c:scaling>
        <c:delete val="1"/>
        <c:axPos val="b"/>
        <c:tickLblPos val="none"/>
        <c:crossAx val="40861056"/>
        <c:crosses val="autoZero"/>
        <c:auto val="1"/>
        <c:lblAlgn val="ctr"/>
        <c:lblOffset val="100"/>
      </c:catAx>
      <c:spPr>
        <a:noFill/>
        <a:ln w="25400">
          <a:noFill/>
        </a:ln>
      </c:spPr>
    </c:plotArea>
    <c:legend>
      <c:legendPos val="r"/>
      <c:layout>
        <c:manualLayout>
          <c:xMode val="edge"/>
          <c:yMode val="edge"/>
          <c:x val="0.25467181728238286"/>
          <c:y val="0.24756968443801791"/>
          <c:w val="0.18684152559786693"/>
          <c:h val="0.12852848878493536"/>
        </c:manualLayout>
      </c:layout>
    </c:legend>
    <c:plotVisOnly val="1"/>
    <c:dispBlanksAs val="gap"/>
  </c:chart>
  <c:txPr>
    <a:bodyPr/>
    <a:lstStyle/>
    <a:p>
      <a:pPr>
        <a:defRPr sz="1600" b="0" i="0" u="none" strike="noStrike" baseline="0">
          <a:solidFill>
            <a:srgbClr val="000000"/>
          </a:solidFill>
          <a:latin typeface="Calibri"/>
          <a:ea typeface="Calibri"/>
          <a:cs typeface="Calibri"/>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Evolution du LAI au cours de la saison</a:t>
            </a:r>
          </a:p>
        </c:rich>
      </c:tx>
      <c:layout/>
      <c:overlay val="1"/>
    </c:title>
    <c:plotArea>
      <c:layout>
        <c:manualLayout>
          <c:layoutTarget val="inner"/>
          <c:xMode val="edge"/>
          <c:yMode val="edge"/>
          <c:x val="0.1547896749126832"/>
          <c:y val="0.20118290881655987"/>
          <c:w val="0.64179073609121307"/>
          <c:h val="0.5453819996638356"/>
        </c:manualLayout>
      </c:layout>
      <c:lineChart>
        <c:grouping val="standard"/>
        <c:ser>
          <c:idx val="0"/>
          <c:order val="0"/>
          <c:tx>
            <c:strRef>
              <c:f>Feuil1!$B$7</c:f>
              <c:strCache>
                <c:ptCount val="1"/>
                <c:pt idx="0">
                  <c:v>LAI</c:v>
                </c:pt>
              </c:strCache>
            </c:strRef>
          </c:tx>
          <c:spPr>
            <a:ln w="38100">
              <a:solidFill>
                <a:srgbClr val="99CC00"/>
              </a:solidFill>
            </a:ln>
          </c:spPr>
          <c:marker>
            <c:spPr>
              <a:ln>
                <a:solidFill>
                  <a:srgbClr val="003300"/>
                </a:solidFill>
              </a:ln>
            </c:spPr>
          </c:marker>
          <c:cat>
            <c:strRef>
              <c:f>Feuil1!$C$6:$K$6</c:f>
              <c:strCache>
                <c:ptCount val="9"/>
                <c:pt idx="0">
                  <c:v>08/04/2015</c:v>
                </c:pt>
                <c:pt idx="1">
                  <c:v>13/04/2015</c:v>
                </c:pt>
                <c:pt idx="2">
                  <c:v>21/04/2015</c:v>
                </c:pt>
                <c:pt idx="3">
                  <c:v>05/05/2015</c:v>
                </c:pt>
                <c:pt idx="4">
                  <c:v>15/5/2015</c:v>
                </c:pt>
                <c:pt idx="5">
                  <c:v>26/05/2015</c:v>
                </c:pt>
                <c:pt idx="6">
                  <c:v>04/06/2015</c:v>
                </c:pt>
                <c:pt idx="7">
                  <c:v>26/06/2015</c:v>
                </c:pt>
                <c:pt idx="8">
                  <c:v>13/07/2015</c:v>
                </c:pt>
              </c:strCache>
            </c:strRef>
          </c:cat>
          <c:val>
            <c:numRef>
              <c:f>Feuil1!$C$7:$K$7</c:f>
              <c:numCache>
                <c:formatCode>General</c:formatCode>
                <c:ptCount val="9"/>
                <c:pt idx="0">
                  <c:v>6.0000000000000032E-2</c:v>
                </c:pt>
                <c:pt idx="1">
                  <c:v>0.13700000000000001</c:v>
                </c:pt>
                <c:pt idx="2">
                  <c:v>0.19600000000000001</c:v>
                </c:pt>
                <c:pt idx="3">
                  <c:v>0.42700000000000032</c:v>
                </c:pt>
                <c:pt idx="4">
                  <c:v>0.57099999999999995</c:v>
                </c:pt>
                <c:pt idx="5">
                  <c:v>0.67300000000000204</c:v>
                </c:pt>
                <c:pt idx="6">
                  <c:v>0.80715789473684207</c:v>
                </c:pt>
                <c:pt idx="7">
                  <c:v>1.0539999999999954</c:v>
                </c:pt>
                <c:pt idx="8">
                  <c:v>1.2740833333333341</c:v>
                </c:pt>
              </c:numCache>
            </c:numRef>
          </c:val>
        </c:ser>
        <c:marker val="1"/>
        <c:axId val="40931712"/>
        <c:axId val="40933632"/>
      </c:lineChart>
      <c:lineChart>
        <c:grouping val="standard"/>
        <c:ser>
          <c:idx val="2"/>
          <c:order val="1"/>
          <c:tx>
            <c:strRef>
              <c:f>Feuil1!$B$10</c:f>
              <c:strCache>
                <c:ptCount val="1"/>
                <c:pt idx="0">
                  <c:v>Volume bouillie (l/ha)</c:v>
                </c:pt>
              </c:strCache>
            </c:strRef>
          </c:tx>
          <c:spPr>
            <a:ln w="38100">
              <a:solidFill>
                <a:srgbClr val="FF0000"/>
              </a:solidFill>
            </a:ln>
          </c:spPr>
          <c:marker>
            <c:spPr>
              <a:solidFill>
                <a:srgbClr val="FF0000"/>
              </a:solidFill>
            </c:spPr>
          </c:marker>
          <c:val>
            <c:numRef>
              <c:f>Feuil1!$C$10:$K$10</c:f>
              <c:numCache>
                <c:formatCode>#,##0.000</c:formatCode>
                <c:ptCount val="9"/>
                <c:pt idx="0">
                  <c:v>518</c:v>
                </c:pt>
                <c:pt idx="1">
                  <c:v>539</c:v>
                </c:pt>
                <c:pt idx="2">
                  <c:v>518</c:v>
                </c:pt>
                <c:pt idx="3">
                  <c:v>648</c:v>
                </c:pt>
                <c:pt idx="4">
                  <c:v>638</c:v>
                </c:pt>
                <c:pt idx="5">
                  <c:v>638</c:v>
                </c:pt>
                <c:pt idx="6">
                  <c:v>799</c:v>
                </c:pt>
                <c:pt idx="7">
                  <c:v>799</c:v>
                </c:pt>
                <c:pt idx="8">
                  <c:v>902</c:v>
                </c:pt>
              </c:numCache>
            </c:numRef>
          </c:val>
        </c:ser>
        <c:marker val="1"/>
        <c:axId val="40936960"/>
        <c:axId val="40935424"/>
      </c:lineChart>
      <c:catAx>
        <c:axId val="40931712"/>
        <c:scaling>
          <c:orientation val="minMax"/>
        </c:scaling>
        <c:axPos val="b"/>
        <c:numFmt formatCode="dd/mm/yyyy" sourceLinked="1"/>
        <c:tickLblPos val="nextTo"/>
        <c:txPr>
          <a:bodyPr rot="5400000" vert="horz"/>
          <a:lstStyle/>
          <a:p>
            <a:pPr>
              <a:defRPr/>
            </a:pPr>
            <a:endParaRPr lang="fr-FR"/>
          </a:p>
        </c:txPr>
        <c:crossAx val="40933632"/>
        <c:crosses val="autoZero"/>
        <c:auto val="1"/>
        <c:lblAlgn val="ctr"/>
        <c:lblOffset val="100"/>
        <c:tickLblSkip val="1"/>
        <c:tickMarkSkip val="1"/>
      </c:catAx>
      <c:valAx>
        <c:axId val="40933632"/>
        <c:scaling>
          <c:orientation val="minMax"/>
        </c:scaling>
        <c:axPos val="l"/>
        <c:numFmt formatCode="General" sourceLinked="1"/>
        <c:tickLblPos val="nextTo"/>
        <c:txPr>
          <a:bodyPr rot="0" vert="horz"/>
          <a:lstStyle/>
          <a:p>
            <a:pPr>
              <a:defRPr/>
            </a:pPr>
            <a:endParaRPr lang="fr-FR"/>
          </a:p>
        </c:txPr>
        <c:crossAx val="40931712"/>
        <c:crosses val="autoZero"/>
        <c:crossBetween val="between"/>
      </c:valAx>
      <c:valAx>
        <c:axId val="40935424"/>
        <c:scaling>
          <c:orientation val="minMax"/>
          <c:min val="400"/>
        </c:scaling>
        <c:axPos val="r"/>
        <c:numFmt formatCode="#,##0.000" sourceLinked="1"/>
        <c:tickLblPos val="nextTo"/>
        <c:crossAx val="40936960"/>
        <c:crosses val="max"/>
        <c:crossBetween val="between"/>
      </c:valAx>
      <c:catAx>
        <c:axId val="40936960"/>
        <c:scaling>
          <c:orientation val="minMax"/>
        </c:scaling>
        <c:delete val="1"/>
        <c:axPos val="b"/>
        <c:tickLblPos val="none"/>
        <c:crossAx val="40935424"/>
        <c:crosses val="autoZero"/>
        <c:auto val="1"/>
        <c:lblAlgn val="ctr"/>
        <c:lblOffset val="100"/>
      </c:catAx>
      <c:spPr>
        <a:noFill/>
        <a:ln w="25400">
          <a:noFill/>
        </a:ln>
      </c:spPr>
    </c:plotArea>
    <c:legend>
      <c:legendPos val="r"/>
      <c:layout>
        <c:manualLayout>
          <c:xMode val="edge"/>
          <c:yMode val="edge"/>
          <c:x val="0.21158878605049625"/>
          <c:y val="0.20721616836755521"/>
          <c:w val="0.29054450646968982"/>
          <c:h val="0.12328240406626979"/>
        </c:manualLayout>
      </c:layout>
    </c:legend>
    <c:plotVisOnly val="1"/>
    <c:dispBlanksAs val="gap"/>
  </c:chart>
  <c:txPr>
    <a:bodyPr/>
    <a:lstStyle/>
    <a:p>
      <a:pPr>
        <a:defRPr sz="1600" b="0" i="0" u="none" strike="noStrike" baseline="0">
          <a:solidFill>
            <a:srgbClr val="000000"/>
          </a:solidFill>
          <a:latin typeface="Calibri"/>
          <a:ea typeface="Calibri"/>
          <a:cs typeface="Calibri"/>
        </a:defRPr>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3A169-1D80-4B0C-ADF4-5FE18DD4CDC1}" type="doc">
      <dgm:prSet loTypeId="urn:microsoft.com/office/officeart/2005/8/layout/hList6" loCatId="list" qsTypeId="urn:microsoft.com/office/officeart/2005/8/quickstyle/3d4" qsCatId="3D" csTypeId="urn:microsoft.com/office/officeart/2005/8/colors/colorful1" csCatId="colorful" phldr="1"/>
      <dgm:spPr/>
      <dgm:t>
        <a:bodyPr/>
        <a:lstStyle/>
        <a:p>
          <a:endParaRPr lang="fr-FR"/>
        </a:p>
      </dgm:t>
    </dgm:pt>
    <dgm:pt modelId="{0644B933-E854-43DF-913E-2386E8A5CDB8}">
      <dgm:prSet phldrT="[Texte]" custT="1"/>
      <dgm:spPr>
        <a:solidFill>
          <a:srgbClr val="99CC00"/>
        </a:solidFill>
      </dgm:spPr>
      <dgm:t>
        <a:bodyPr/>
        <a:lstStyle/>
        <a:p>
          <a:r>
            <a:rPr lang="fr-FR" sz="2400" dirty="0" smtClean="0"/>
            <a:t>Les photos basses altitudes (drone) </a:t>
          </a:r>
          <a:endParaRPr lang="fr-FR" sz="2400" dirty="0"/>
        </a:p>
      </dgm:t>
    </dgm:pt>
    <dgm:pt modelId="{5D31F651-1F2E-4B4C-9505-2CBF89E14E86}" type="parTrans" cxnId="{153A871D-BD8D-46CB-BA64-73BF1A0DCAC8}">
      <dgm:prSet/>
      <dgm:spPr/>
      <dgm:t>
        <a:bodyPr/>
        <a:lstStyle/>
        <a:p>
          <a:endParaRPr lang="fr-FR"/>
        </a:p>
      </dgm:t>
    </dgm:pt>
    <dgm:pt modelId="{6DBB63EE-05BC-478D-9226-38304FBF4D03}" type="sibTrans" cxnId="{153A871D-BD8D-46CB-BA64-73BF1A0DCAC8}">
      <dgm:prSet/>
      <dgm:spPr/>
      <dgm:t>
        <a:bodyPr/>
        <a:lstStyle/>
        <a:p>
          <a:endParaRPr lang="fr-FR"/>
        </a:p>
      </dgm:t>
    </dgm:pt>
    <dgm:pt modelId="{12EF98D8-2BEB-49C4-B87E-7DEF843664F4}">
      <dgm:prSet phldrT="[Texte]" custT="1"/>
      <dgm:spPr>
        <a:solidFill>
          <a:srgbClr val="003300"/>
        </a:solidFill>
        <a:ln>
          <a:noFill/>
        </a:ln>
      </dgm:spPr>
      <dgm:t>
        <a:bodyPr/>
        <a:lstStyle/>
        <a:p>
          <a:r>
            <a:rPr lang="fr-FR" sz="2200" dirty="0" smtClean="0"/>
            <a:t>Reconstituer la structure géométrique des arbres sous forme de nuage de points 3D</a:t>
          </a:r>
          <a:endParaRPr lang="fr-FR" sz="2200" dirty="0"/>
        </a:p>
      </dgm:t>
    </dgm:pt>
    <dgm:pt modelId="{8AD04A01-E4DE-480D-A8A8-51B83406208C}" type="parTrans" cxnId="{4371CCDF-4394-4AEE-959D-19E4D564A733}">
      <dgm:prSet/>
      <dgm:spPr/>
      <dgm:t>
        <a:bodyPr/>
        <a:lstStyle/>
        <a:p>
          <a:endParaRPr lang="fr-FR"/>
        </a:p>
      </dgm:t>
    </dgm:pt>
    <dgm:pt modelId="{DB4F7B83-5EBE-4815-8EB0-C9765AF309FE}" type="sibTrans" cxnId="{4371CCDF-4394-4AEE-959D-19E4D564A733}">
      <dgm:prSet/>
      <dgm:spPr/>
      <dgm:t>
        <a:bodyPr/>
        <a:lstStyle/>
        <a:p>
          <a:endParaRPr lang="fr-FR"/>
        </a:p>
      </dgm:t>
    </dgm:pt>
    <dgm:pt modelId="{2816D9A9-C62C-4DB7-96B0-B606B53F1EE7}">
      <dgm:prSet phldrT="[Texte]" custT="1"/>
      <dgm:spPr>
        <a:solidFill>
          <a:srgbClr val="33CC33"/>
        </a:solidFill>
      </dgm:spPr>
      <dgm:t>
        <a:bodyPr/>
        <a:lstStyle/>
        <a:p>
          <a:r>
            <a:rPr lang="fr-FR" sz="2400" dirty="0" smtClean="0"/>
            <a:t>calculer un paramètre clé de la gestion des cultures : le LAI</a:t>
          </a:r>
          <a:endParaRPr lang="fr-FR" sz="2400" dirty="0"/>
        </a:p>
      </dgm:t>
    </dgm:pt>
    <dgm:pt modelId="{6EBE9A8B-7A0F-48CC-A8D4-BB1017904A2E}" type="parTrans" cxnId="{3F750A5C-87FC-469E-92F7-FAAD9048D933}">
      <dgm:prSet/>
      <dgm:spPr/>
      <dgm:t>
        <a:bodyPr/>
        <a:lstStyle/>
        <a:p>
          <a:endParaRPr lang="fr-FR"/>
        </a:p>
      </dgm:t>
    </dgm:pt>
    <dgm:pt modelId="{7CE28936-02C9-4F5A-9B96-181F85F9EF40}" type="sibTrans" cxnId="{3F750A5C-87FC-469E-92F7-FAAD9048D933}">
      <dgm:prSet/>
      <dgm:spPr/>
      <dgm:t>
        <a:bodyPr/>
        <a:lstStyle/>
        <a:p>
          <a:endParaRPr lang="fr-FR"/>
        </a:p>
      </dgm:t>
    </dgm:pt>
    <dgm:pt modelId="{E71935E6-9E59-43C6-8D48-15D6E440928D}">
      <dgm:prSet phldrT="[Texte]" custT="1"/>
      <dgm:spPr>
        <a:solidFill>
          <a:srgbClr val="FF0000"/>
        </a:solidFill>
      </dgm:spPr>
      <dgm:t>
        <a:bodyPr/>
        <a:lstStyle/>
        <a:p>
          <a:r>
            <a:rPr lang="fr-FR" sz="2000" dirty="0" smtClean="0"/>
            <a:t>Couplage </a:t>
          </a:r>
          <a:endParaRPr lang="fr-FR" sz="2000" dirty="0" smtClean="0"/>
        </a:p>
        <a:p>
          <a:r>
            <a:rPr lang="fr-FR" sz="2000" dirty="0" smtClean="0"/>
            <a:t>Modèle </a:t>
          </a:r>
          <a:r>
            <a:rPr lang="fr-FR" sz="2000" dirty="0" smtClean="0"/>
            <a:t>Structure 3 </a:t>
          </a:r>
          <a:r>
            <a:rPr lang="fr-FR" sz="2000" dirty="0" smtClean="0"/>
            <a:t>D Modèle biophysique </a:t>
          </a:r>
          <a:r>
            <a:rPr lang="fr-FR" sz="2000" dirty="0" smtClean="0"/>
            <a:t>de fonctionnement </a:t>
          </a:r>
          <a:r>
            <a:rPr lang="fr-FR" sz="2000" dirty="0" smtClean="0"/>
            <a:t>des cultures </a:t>
          </a:r>
          <a:r>
            <a:rPr lang="fr-FR" sz="2000" dirty="0" smtClean="0"/>
            <a:t>:</a:t>
          </a:r>
          <a:endParaRPr lang="fr-FR" sz="2000" dirty="0"/>
        </a:p>
      </dgm:t>
    </dgm:pt>
    <dgm:pt modelId="{7FAF19C8-5C13-44F4-A6BB-DC4FB9D4A552}" type="parTrans" cxnId="{238A1F82-6BBB-4F31-82B8-4FFDF9B13E4F}">
      <dgm:prSet/>
      <dgm:spPr/>
      <dgm:t>
        <a:bodyPr/>
        <a:lstStyle/>
        <a:p>
          <a:endParaRPr lang="fr-FR"/>
        </a:p>
      </dgm:t>
    </dgm:pt>
    <dgm:pt modelId="{F2152CCA-BC48-4803-9124-2BBE6D4EE2E8}" type="sibTrans" cxnId="{238A1F82-6BBB-4F31-82B8-4FFDF9B13E4F}">
      <dgm:prSet/>
      <dgm:spPr/>
      <dgm:t>
        <a:bodyPr/>
        <a:lstStyle/>
        <a:p>
          <a:endParaRPr lang="fr-FR"/>
        </a:p>
      </dgm:t>
    </dgm:pt>
    <dgm:pt modelId="{D65828B9-FCF6-41B4-A715-D7D3D29883C1}">
      <dgm:prSet phldrT="[Texte]" custT="1"/>
      <dgm:spPr>
        <a:solidFill>
          <a:srgbClr val="FF0000"/>
        </a:solidFill>
      </dgm:spPr>
      <dgm:t>
        <a:bodyPr/>
        <a:lstStyle/>
        <a:p>
          <a:r>
            <a:rPr lang="fr-FR" sz="2000" dirty="0" smtClean="0"/>
            <a:t>Interception </a:t>
          </a:r>
          <a:r>
            <a:rPr lang="fr-FR" sz="2000" dirty="0" smtClean="0"/>
            <a:t>rayonnement</a:t>
          </a:r>
          <a:endParaRPr lang="fr-FR" sz="2000" dirty="0"/>
        </a:p>
      </dgm:t>
    </dgm:pt>
    <dgm:pt modelId="{8F87A43A-7A15-474B-B073-F6413934D9E7}" type="parTrans" cxnId="{D036E08C-C7D5-49F4-8446-4BE03C2A8D0F}">
      <dgm:prSet/>
      <dgm:spPr/>
      <dgm:t>
        <a:bodyPr/>
        <a:lstStyle/>
        <a:p>
          <a:endParaRPr lang="fr-FR"/>
        </a:p>
      </dgm:t>
    </dgm:pt>
    <dgm:pt modelId="{A73E2AD7-4204-4E64-800C-124BA193BE5F}" type="sibTrans" cxnId="{D036E08C-C7D5-49F4-8446-4BE03C2A8D0F}">
      <dgm:prSet/>
      <dgm:spPr/>
      <dgm:t>
        <a:bodyPr/>
        <a:lstStyle/>
        <a:p>
          <a:endParaRPr lang="fr-FR"/>
        </a:p>
      </dgm:t>
    </dgm:pt>
    <dgm:pt modelId="{217D62C8-CD4F-46FE-8EC7-5F0139104DB4}">
      <dgm:prSet phldrT="[Texte]" custT="1"/>
      <dgm:spPr>
        <a:solidFill>
          <a:srgbClr val="FF0000"/>
        </a:solidFill>
      </dgm:spPr>
      <dgm:t>
        <a:bodyPr/>
        <a:lstStyle/>
        <a:p>
          <a:r>
            <a:rPr lang="fr-FR" sz="2000" dirty="0" smtClean="0"/>
            <a:t>Transpiration</a:t>
          </a:r>
          <a:endParaRPr lang="fr-FR" sz="2000" dirty="0"/>
        </a:p>
      </dgm:t>
    </dgm:pt>
    <dgm:pt modelId="{A500E65D-6FB0-4753-800D-3A5A5BD4B959}" type="parTrans" cxnId="{95C9C012-139C-449A-BA1F-9D4916CE01C8}">
      <dgm:prSet/>
      <dgm:spPr/>
      <dgm:t>
        <a:bodyPr/>
        <a:lstStyle/>
        <a:p>
          <a:endParaRPr lang="fr-FR"/>
        </a:p>
      </dgm:t>
    </dgm:pt>
    <dgm:pt modelId="{4A5AC668-38CF-46A9-8183-D01595210DD5}" type="sibTrans" cxnId="{95C9C012-139C-449A-BA1F-9D4916CE01C8}">
      <dgm:prSet/>
      <dgm:spPr/>
      <dgm:t>
        <a:bodyPr/>
        <a:lstStyle/>
        <a:p>
          <a:endParaRPr lang="fr-FR"/>
        </a:p>
      </dgm:t>
    </dgm:pt>
    <dgm:pt modelId="{AC0EDD76-F969-43ED-8892-FD6C208F100E}">
      <dgm:prSet phldrT="[Texte]" custT="1"/>
      <dgm:spPr>
        <a:solidFill>
          <a:srgbClr val="FF0000"/>
        </a:solidFill>
      </dgm:spPr>
      <dgm:t>
        <a:bodyPr/>
        <a:lstStyle/>
        <a:p>
          <a:r>
            <a:rPr lang="fr-FR" sz="2000" dirty="0" smtClean="0"/>
            <a:t>Photosynthèse</a:t>
          </a:r>
          <a:endParaRPr lang="fr-FR" sz="2000" dirty="0"/>
        </a:p>
      </dgm:t>
    </dgm:pt>
    <dgm:pt modelId="{BFF45C38-2088-4643-8CF7-7012B75DA1F8}" type="parTrans" cxnId="{36CB2240-8A22-4C2C-A872-B1326038632A}">
      <dgm:prSet/>
      <dgm:spPr/>
      <dgm:t>
        <a:bodyPr/>
        <a:lstStyle/>
        <a:p>
          <a:endParaRPr lang="fr-FR"/>
        </a:p>
      </dgm:t>
    </dgm:pt>
    <dgm:pt modelId="{D6A31726-2C4F-46CA-A4F9-6A4C1E5994A8}" type="sibTrans" cxnId="{36CB2240-8A22-4C2C-A872-B1326038632A}">
      <dgm:prSet/>
      <dgm:spPr/>
      <dgm:t>
        <a:bodyPr/>
        <a:lstStyle/>
        <a:p>
          <a:endParaRPr lang="fr-FR"/>
        </a:p>
      </dgm:t>
    </dgm:pt>
    <dgm:pt modelId="{0E19E705-EB00-4648-842F-8FD113DEC0E0}" type="pres">
      <dgm:prSet presAssocID="{D303A169-1D80-4B0C-ADF4-5FE18DD4CDC1}" presName="Name0" presStyleCnt="0">
        <dgm:presLayoutVars>
          <dgm:dir/>
          <dgm:resizeHandles val="exact"/>
        </dgm:presLayoutVars>
      </dgm:prSet>
      <dgm:spPr/>
      <dgm:t>
        <a:bodyPr/>
        <a:lstStyle/>
        <a:p>
          <a:endParaRPr lang="fr-FR"/>
        </a:p>
      </dgm:t>
    </dgm:pt>
    <dgm:pt modelId="{2BF1B325-9054-4AA3-8E46-7FADE3B2A82D}" type="pres">
      <dgm:prSet presAssocID="{0644B933-E854-43DF-913E-2386E8A5CDB8}" presName="node" presStyleLbl="node1" presStyleIdx="0" presStyleCnt="4" custScaleX="73159">
        <dgm:presLayoutVars>
          <dgm:bulletEnabled val="1"/>
        </dgm:presLayoutVars>
      </dgm:prSet>
      <dgm:spPr/>
      <dgm:t>
        <a:bodyPr/>
        <a:lstStyle/>
        <a:p>
          <a:endParaRPr lang="fr-FR"/>
        </a:p>
      </dgm:t>
    </dgm:pt>
    <dgm:pt modelId="{0F59F009-788E-477E-844B-AD5B28F3C3BF}" type="pres">
      <dgm:prSet presAssocID="{6DBB63EE-05BC-478D-9226-38304FBF4D03}" presName="sibTrans" presStyleCnt="0"/>
      <dgm:spPr/>
    </dgm:pt>
    <dgm:pt modelId="{DF7BEF32-4604-434C-93D1-FBB6FECD2952}" type="pres">
      <dgm:prSet presAssocID="{12EF98D8-2BEB-49C4-B87E-7DEF843664F4}" presName="node" presStyleLbl="node1" presStyleIdx="1" presStyleCnt="4" custScaleX="93604">
        <dgm:presLayoutVars>
          <dgm:bulletEnabled val="1"/>
        </dgm:presLayoutVars>
      </dgm:prSet>
      <dgm:spPr/>
      <dgm:t>
        <a:bodyPr/>
        <a:lstStyle/>
        <a:p>
          <a:endParaRPr lang="fr-FR"/>
        </a:p>
      </dgm:t>
    </dgm:pt>
    <dgm:pt modelId="{F4E95AB5-13BC-4337-BD95-63CAB5A1EAB2}" type="pres">
      <dgm:prSet presAssocID="{DB4F7B83-5EBE-4815-8EB0-C9765AF309FE}" presName="sibTrans" presStyleCnt="0"/>
      <dgm:spPr/>
    </dgm:pt>
    <dgm:pt modelId="{23936A06-3BAA-4E7C-98F6-B389551CD253}" type="pres">
      <dgm:prSet presAssocID="{2816D9A9-C62C-4DB7-96B0-B606B53F1EE7}" presName="node" presStyleLbl="node1" presStyleIdx="2" presStyleCnt="4" custScaleX="86232">
        <dgm:presLayoutVars>
          <dgm:bulletEnabled val="1"/>
        </dgm:presLayoutVars>
      </dgm:prSet>
      <dgm:spPr/>
      <dgm:t>
        <a:bodyPr/>
        <a:lstStyle/>
        <a:p>
          <a:endParaRPr lang="fr-FR"/>
        </a:p>
      </dgm:t>
    </dgm:pt>
    <dgm:pt modelId="{D432A4F4-D5C9-41FA-A5B2-86A76E36E072}" type="pres">
      <dgm:prSet presAssocID="{7CE28936-02C9-4F5A-9B96-181F85F9EF40}" presName="sibTrans" presStyleCnt="0"/>
      <dgm:spPr/>
    </dgm:pt>
    <dgm:pt modelId="{56E3F4AA-E510-4C18-AC2F-38DA0776721C}" type="pres">
      <dgm:prSet presAssocID="{E71935E6-9E59-43C6-8D48-15D6E440928D}" presName="node" presStyleLbl="node1" presStyleIdx="3" presStyleCnt="4" custScaleX="132394">
        <dgm:presLayoutVars>
          <dgm:bulletEnabled val="1"/>
        </dgm:presLayoutVars>
      </dgm:prSet>
      <dgm:spPr/>
      <dgm:t>
        <a:bodyPr/>
        <a:lstStyle/>
        <a:p>
          <a:endParaRPr lang="fr-FR"/>
        </a:p>
      </dgm:t>
    </dgm:pt>
  </dgm:ptLst>
  <dgm:cxnLst>
    <dgm:cxn modelId="{3D9BBAF1-8E9C-4674-A46A-958B54D2C8D3}" type="presOf" srcId="{12EF98D8-2BEB-49C4-B87E-7DEF843664F4}" destId="{DF7BEF32-4604-434C-93D1-FBB6FECD2952}" srcOrd="0" destOrd="0" presId="urn:microsoft.com/office/officeart/2005/8/layout/hList6"/>
    <dgm:cxn modelId="{36CB2240-8A22-4C2C-A872-B1326038632A}" srcId="{E71935E6-9E59-43C6-8D48-15D6E440928D}" destId="{AC0EDD76-F969-43ED-8892-FD6C208F100E}" srcOrd="2" destOrd="0" parTransId="{BFF45C38-2088-4643-8CF7-7012B75DA1F8}" sibTransId="{D6A31726-2C4F-46CA-A4F9-6A4C1E5994A8}"/>
    <dgm:cxn modelId="{3F750A5C-87FC-469E-92F7-FAAD9048D933}" srcId="{D303A169-1D80-4B0C-ADF4-5FE18DD4CDC1}" destId="{2816D9A9-C62C-4DB7-96B0-B606B53F1EE7}" srcOrd="2" destOrd="0" parTransId="{6EBE9A8B-7A0F-48CC-A8D4-BB1017904A2E}" sibTransId="{7CE28936-02C9-4F5A-9B96-181F85F9EF40}"/>
    <dgm:cxn modelId="{4371CCDF-4394-4AEE-959D-19E4D564A733}" srcId="{D303A169-1D80-4B0C-ADF4-5FE18DD4CDC1}" destId="{12EF98D8-2BEB-49C4-B87E-7DEF843664F4}" srcOrd="1" destOrd="0" parTransId="{8AD04A01-E4DE-480D-A8A8-51B83406208C}" sibTransId="{DB4F7B83-5EBE-4815-8EB0-C9765AF309FE}"/>
    <dgm:cxn modelId="{153A871D-BD8D-46CB-BA64-73BF1A0DCAC8}" srcId="{D303A169-1D80-4B0C-ADF4-5FE18DD4CDC1}" destId="{0644B933-E854-43DF-913E-2386E8A5CDB8}" srcOrd="0" destOrd="0" parTransId="{5D31F651-1F2E-4B4C-9505-2CBF89E14E86}" sibTransId="{6DBB63EE-05BC-478D-9226-38304FBF4D03}"/>
    <dgm:cxn modelId="{3A1916F4-F7C0-41CC-9E1A-4BA0608BF5BA}" type="presOf" srcId="{D65828B9-FCF6-41B4-A715-D7D3D29883C1}" destId="{56E3F4AA-E510-4C18-AC2F-38DA0776721C}" srcOrd="0" destOrd="1" presId="urn:microsoft.com/office/officeart/2005/8/layout/hList6"/>
    <dgm:cxn modelId="{95C9C012-139C-449A-BA1F-9D4916CE01C8}" srcId="{E71935E6-9E59-43C6-8D48-15D6E440928D}" destId="{217D62C8-CD4F-46FE-8EC7-5F0139104DB4}" srcOrd="1" destOrd="0" parTransId="{A500E65D-6FB0-4753-800D-3A5A5BD4B959}" sibTransId="{4A5AC668-38CF-46A9-8183-D01595210DD5}"/>
    <dgm:cxn modelId="{157C0849-A23F-413C-A780-B6D217B8AFC6}" type="presOf" srcId="{AC0EDD76-F969-43ED-8892-FD6C208F100E}" destId="{56E3F4AA-E510-4C18-AC2F-38DA0776721C}" srcOrd="0" destOrd="3" presId="urn:microsoft.com/office/officeart/2005/8/layout/hList6"/>
    <dgm:cxn modelId="{3EBC6B32-21AB-4A56-9F79-FAF4FA14BE17}" type="presOf" srcId="{0644B933-E854-43DF-913E-2386E8A5CDB8}" destId="{2BF1B325-9054-4AA3-8E46-7FADE3B2A82D}" srcOrd="0" destOrd="0" presId="urn:microsoft.com/office/officeart/2005/8/layout/hList6"/>
    <dgm:cxn modelId="{4798FFAB-FD30-448A-B6EA-453834A9FFC0}" type="presOf" srcId="{2816D9A9-C62C-4DB7-96B0-B606B53F1EE7}" destId="{23936A06-3BAA-4E7C-98F6-B389551CD253}" srcOrd="0" destOrd="0" presId="urn:microsoft.com/office/officeart/2005/8/layout/hList6"/>
    <dgm:cxn modelId="{D036E08C-C7D5-49F4-8446-4BE03C2A8D0F}" srcId="{E71935E6-9E59-43C6-8D48-15D6E440928D}" destId="{D65828B9-FCF6-41B4-A715-D7D3D29883C1}" srcOrd="0" destOrd="0" parTransId="{8F87A43A-7A15-474B-B073-F6413934D9E7}" sibTransId="{A73E2AD7-4204-4E64-800C-124BA193BE5F}"/>
    <dgm:cxn modelId="{A8A27302-E0F0-4D5E-85C6-72E53E702AA1}" type="presOf" srcId="{D303A169-1D80-4B0C-ADF4-5FE18DD4CDC1}" destId="{0E19E705-EB00-4648-842F-8FD113DEC0E0}" srcOrd="0" destOrd="0" presId="urn:microsoft.com/office/officeart/2005/8/layout/hList6"/>
    <dgm:cxn modelId="{E45B27AA-ED0E-463A-8B68-5DAA64BF6E98}" type="presOf" srcId="{E71935E6-9E59-43C6-8D48-15D6E440928D}" destId="{56E3F4AA-E510-4C18-AC2F-38DA0776721C}" srcOrd="0" destOrd="0" presId="urn:microsoft.com/office/officeart/2005/8/layout/hList6"/>
    <dgm:cxn modelId="{238A1F82-6BBB-4F31-82B8-4FFDF9B13E4F}" srcId="{D303A169-1D80-4B0C-ADF4-5FE18DD4CDC1}" destId="{E71935E6-9E59-43C6-8D48-15D6E440928D}" srcOrd="3" destOrd="0" parTransId="{7FAF19C8-5C13-44F4-A6BB-DC4FB9D4A552}" sibTransId="{F2152CCA-BC48-4803-9124-2BBE6D4EE2E8}"/>
    <dgm:cxn modelId="{A587E005-A64D-44F6-98B0-8E7D1E033597}" type="presOf" srcId="{217D62C8-CD4F-46FE-8EC7-5F0139104DB4}" destId="{56E3F4AA-E510-4C18-AC2F-38DA0776721C}" srcOrd="0" destOrd="2" presId="urn:microsoft.com/office/officeart/2005/8/layout/hList6"/>
    <dgm:cxn modelId="{7198DC93-DF41-4411-B7CA-FBB76EBE1775}" type="presParOf" srcId="{0E19E705-EB00-4648-842F-8FD113DEC0E0}" destId="{2BF1B325-9054-4AA3-8E46-7FADE3B2A82D}" srcOrd="0" destOrd="0" presId="urn:microsoft.com/office/officeart/2005/8/layout/hList6"/>
    <dgm:cxn modelId="{F8F37304-E516-41FB-81F7-AC44D9204B77}" type="presParOf" srcId="{0E19E705-EB00-4648-842F-8FD113DEC0E0}" destId="{0F59F009-788E-477E-844B-AD5B28F3C3BF}" srcOrd="1" destOrd="0" presId="urn:microsoft.com/office/officeart/2005/8/layout/hList6"/>
    <dgm:cxn modelId="{6848AE08-411B-444A-B28F-D8BC96C78E83}" type="presParOf" srcId="{0E19E705-EB00-4648-842F-8FD113DEC0E0}" destId="{DF7BEF32-4604-434C-93D1-FBB6FECD2952}" srcOrd="2" destOrd="0" presId="urn:microsoft.com/office/officeart/2005/8/layout/hList6"/>
    <dgm:cxn modelId="{E7F38EDB-A44B-4DEB-93DF-B8F5EB18C512}" type="presParOf" srcId="{0E19E705-EB00-4648-842F-8FD113DEC0E0}" destId="{F4E95AB5-13BC-4337-BD95-63CAB5A1EAB2}" srcOrd="3" destOrd="0" presId="urn:microsoft.com/office/officeart/2005/8/layout/hList6"/>
    <dgm:cxn modelId="{41A8E2FA-ECE9-4877-87A0-07120F9E365C}" type="presParOf" srcId="{0E19E705-EB00-4648-842F-8FD113DEC0E0}" destId="{23936A06-3BAA-4E7C-98F6-B389551CD253}" srcOrd="4" destOrd="0" presId="urn:microsoft.com/office/officeart/2005/8/layout/hList6"/>
    <dgm:cxn modelId="{DD6CFDD3-0144-4F65-8DE0-18438AE4EB74}" type="presParOf" srcId="{0E19E705-EB00-4648-842F-8FD113DEC0E0}" destId="{D432A4F4-D5C9-41FA-A5B2-86A76E36E072}" srcOrd="5" destOrd="0" presId="urn:microsoft.com/office/officeart/2005/8/layout/hList6"/>
    <dgm:cxn modelId="{281AE39C-FC49-4EE4-B353-367EA806C717}" type="presParOf" srcId="{0E19E705-EB00-4648-842F-8FD113DEC0E0}" destId="{56E3F4AA-E510-4C18-AC2F-38DA0776721C}" srcOrd="6"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fr-FR"/>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8BF3CCC7-A81B-4853-9131-59CF411F07E0}" type="datetimeFigureOut">
              <a:rPr lang="fr-FR"/>
              <a:pPr>
                <a:defRPr/>
              </a:pPr>
              <a:t>01/11/2015</a:t>
            </a:fld>
            <a:endParaRPr lang="fr-FR"/>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fr-FR"/>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3030CDD5-B7B4-4A8C-8770-B04B7166E8F5}"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fr-FR"/>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58322D96-D380-4B84-A2EC-EF3361D793F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fr-FR" dirty="0" smtClean="0">
                <a:latin typeface="Arial" charset="0"/>
                <a:cs typeface="Arial" charset="0"/>
              </a:rPr>
              <a:t>Bonjour je me présente je suis hatem mabrouk maitre de conférence à l’institut</a:t>
            </a:r>
            <a:r>
              <a:rPr lang="fr-FR" baseline="0" dirty="0" smtClean="0">
                <a:latin typeface="Arial" charset="0"/>
                <a:cs typeface="Arial" charset="0"/>
              </a:rPr>
              <a:t> national agronomique de </a:t>
            </a:r>
            <a:r>
              <a:rPr lang="fr-FR" baseline="0" dirty="0" err="1" smtClean="0">
                <a:latin typeface="Arial" charset="0"/>
                <a:cs typeface="Arial" charset="0"/>
              </a:rPr>
              <a:t>tunis</a:t>
            </a:r>
            <a:r>
              <a:rPr lang="fr-FR" baseline="0" dirty="0" smtClean="0">
                <a:latin typeface="Arial" charset="0"/>
                <a:cs typeface="Arial" charset="0"/>
              </a:rPr>
              <a:t>, je vais vous présenter aujourd’hui un travail qui a été réalisé avec mon étudiante Fatma Ben </a:t>
            </a:r>
            <a:r>
              <a:rPr lang="fr-FR" baseline="0" dirty="0" err="1" smtClean="0">
                <a:latin typeface="Arial" charset="0"/>
                <a:cs typeface="Arial" charset="0"/>
              </a:rPr>
              <a:t>Jemaa</a:t>
            </a:r>
            <a:r>
              <a:rPr lang="fr-FR" baseline="0" dirty="0" smtClean="0">
                <a:latin typeface="Arial" charset="0"/>
                <a:cs typeface="Arial" charset="0"/>
              </a:rPr>
              <a:t> et mes collègues de l’IRD … Ce travail  porte sur l’utilisation … et nous allons prendre le cas de la gestion …</a:t>
            </a:r>
            <a:endParaRPr lang="fr-FR"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p:spPr>
        <p:txBody>
          <a:bodyPr/>
          <a:lstStyle/>
          <a:p>
            <a:r>
              <a:rPr lang="fr-FR" dirty="0" smtClean="0">
                <a:latin typeface="Arial" charset="0"/>
                <a:cs typeface="Arial" charset="0"/>
              </a:rPr>
              <a:t>Par la suite, ces photos ont été traitées par un logiciel spécialisé dans le traitement des images </a:t>
            </a:r>
            <a:r>
              <a:rPr lang="fr-FR" dirty="0" err="1" smtClean="0">
                <a:latin typeface="Arial" charset="0"/>
                <a:cs typeface="Arial" charset="0"/>
              </a:rPr>
              <a:t>hemisphériques</a:t>
            </a:r>
            <a:r>
              <a:rPr lang="fr-FR" dirty="0" smtClean="0">
                <a:latin typeface="Arial" charset="0"/>
                <a:cs typeface="Arial" charset="0"/>
              </a:rPr>
              <a:t> qui s’appelle  </a:t>
            </a:r>
            <a:r>
              <a:rPr lang="fr-FR" dirty="0" err="1" smtClean="0">
                <a:latin typeface="Arial" charset="0"/>
                <a:cs typeface="Arial" charset="0"/>
              </a:rPr>
              <a:t>Hemisfer</a:t>
            </a:r>
            <a:r>
              <a:rPr lang="fr-FR" dirty="0" smtClean="0">
                <a:latin typeface="Arial" charset="0"/>
                <a:cs typeface="Arial" charset="0"/>
              </a:rPr>
              <a:t> et qui a été développé par </a:t>
            </a:r>
            <a:r>
              <a:rPr lang="fr-FR" dirty="0" smtClean="0"/>
              <a:t>Institut fédéral suisse de recherches sur la forêt qui permet de calculer le LAI de la parcelle selon différentes méthodes de calcul</a:t>
            </a:r>
            <a:r>
              <a:rPr lang="fr-FR" baseline="0" dirty="0" smtClean="0"/>
              <a:t> approuvées scientifiquement.</a:t>
            </a:r>
            <a:endParaRPr lang="fr-FR" dirty="0" smtClean="0">
              <a:latin typeface="Arial" charset="0"/>
              <a:cs typeface="Arial" charset="0"/>
            </a:endParaRPr>
          </a:p>
        </p:txBody>
      </p:sp>
      <p:sp>
        <p:nvSpPr>
          <p:cNvPr id="78852" name="Espace réservé du numéro de diapositive 3"/>
          <p:cNvSpPr>
            <a:spLocks noGrp="1"/>
          </p:cNvSpPr>
          <p:nvPr>
            <p:ph type="sldNum" sz="quarter" idx="5"/>
          </p:nvPr>
        </p:nvSpPr>
        <p:spPr>
          <a:noFill/>
        </p:spPr>
        <p:txBody>
          <a:bodyPr/>
          <a:lstStyle/>
          <a:p>
            <a:fld id="{291FAC79-A765-47D6-80E5-4C35FA192BF2}" type="slidenum">
              <a:rPr lang="fr-FR" smtClean="0">
                <a:latin typeface="Arial" charset="0"/>
                <a:cs typeface="Arial" charset="0"/>
              </a:rPr>
              <a:pPr/>
              <a:t>10</a:t>
            </a:fld>
            <a:endParaRPr lang="fr-F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a:ln/>
        </p:spPr>
        <p:txBody>
          <a:bodyPr/>
          <a:lstStyle/>
          <a:p>
            <a:r>
              <a:rPr lang="fr-FR" dirty="0" smtClean="0">
                <a:latin typeface="Arial" charset="0"/>
                <a:cs typeface="Arial" charset="0"/>
              </a:rPr>
              <a:t>Pour ce qui est des photo aériennes basse altitude, elles ont été</a:t>
            </a:r>
            <a:r>
              <a:rPr lang="fr-FR" baseline="0" dirty="0" smtClean="0">
                <a:latin typeface="Arial" charset="0"/>
                <a:cs typeface="Arial" charset="0"/>
              </a:rPr>
              <a:t> prises grâce à un drone </a:t>
            </a:r>
            <a:r>
              <a:rPr lang="fr-FR" baseline="0" dirty="0" err="1" smtClean="0">
                <a:latin typeface="Arial" charset="0"/>
                <a:cs typeface="Arial" charset="0"/>
              </a:rPr>
              <a:t>hexacopter</a:t>
            </a:r>
            <a:r>
              <a:rPr lang="fr-FR" baseline="0" dirty="0" smtClean="0">
                <a:latin typeface="Arial" charset="0"/>
                <a:cs typeface="Arial" charset="0"/>
              </a:rPr>
              <a:t> de la parque DJI piloté par un autopiloté </a:t>
            </a:r>
            <a:r>
              <a:rPr lang="fr-FR" baseline="0" dirty="0" err="1" smtClean="0">
                <a:latin typeface="Arial" charset="0"/>
                <a:cs typeface="Arial" charset="0"/>
              </a:rPr>
              <a:t>Zerotech</a:t>
            </a:r>
            <a:r>
              <a:rPr lang="fr-FR" baseline="0" dirty="0" smtClean="0">
                <a:latin typeface="Arial" charset="0"/>
                <a:cs typeface="Arial" charset="0"/>
              </a:rPr>
              <a:t>. Le tableau en bas à gauche montre un exemple de plan de vol réalisé à la date du 26 Mai ou on voit que nous avons réalisé ce jour la 2 vols à une altitude de 10-11 m que nous avons pris à chaque vol une centaine de photo. Le premier vol est réalisé avec un appareil photo </a:t>
            </a:r>
            <a:r>
              <a:rPr lang="fr-FR" sz="1200" kern="1200" dirty="0" smtClean="0">
                <a:solidFill>
                  <a:schemeClr val="tx1"/>
                </a:solidFill>
                <a:latin typeface="Arial" pitchFamily="34" charset="0"/>
                <a:ea typeface="+mn-ea"/>
                <a:cs typeface="Arial" pitchFamily="34" charset="0"/>
              </a:rPr>
              <a:t>Sony RX100 </a:t>
            </a:r>
            <a:r>
              <a:rPr lang="fr-FR" baseline="0" dirty="0" smtClean="0">
                <a:latin typeface="Arial" charset="0"/>
                <a:cs typeface="Arial" charset="0"/>
              </a:rPr>
              <a:t>en position verticale et le 2</a:t>
            </a:r>
            <a:r>
              <a:rPr lang="fr-FR" baseline="30000" dirty="0" smtClean="0">
                <a:latin typeface="Arial" charset="0"/>
                <a:cs typeface="Arial" charset="0"/>
              </a:rPr>
              <a:t>ème</a:t>
            </a:r>
            <a:r>
              <a:rPr lang="fr-FR" baseline="0" dirty="0" smtClean="0">
                <a:latin typeface="Arial" charset="0"/>
                <a:cs typeface="Arial" charset="0"/>
              </a:rPr>
              <a:t> avec le même appareil mais incliné de 45°. La photo en bas à droite montre le plan de survol de la parcelle par le drone.</a:t>
            </a:r>
            <a:endParaRPr lang="fr-FR" dirty="0" smtClean="0">
              <a:latin typeface="Arial" charset="0"/>
              <a:cs typeface="Arial" charset="0"/>
            </a:endParaRPr>
          </a:p>
        </p:txBody>
      </p:sp>
      <p:sp>
        <p:nvSpPr>
          <p:cNvPr id="84996" name="Espace réservé du numéro de diapositive 3"/>
          <p:cNvSpPr>
            <a:spLocks noGrp="1"/>
          </p:cNvSpPr>
          <p:nvPr>
            <p:ph type="sldNum" sz="quarter" idx="5"/>
          </p:nvPr>
        </p:nvSpPr>
        <p:spPr>
          <a:noFill/>
        </p:spPr>
        <p:txBody>
          <a:bodyPr/>
          <a:lstStyle/>
          <a:p>
            <a:fld id="{01D14C53-E4B7-4FAC-AE55-8615D10EA179}" type="slidenum">
              <a:rPr lang="fr-FR" smtClean="0">
                <a:latin typeface="Arial" charset="0"/>
                <a:cs typeface="Arial" charset="0"/>
              </a:rPr>
              <a:pPr/>
              <a:t>11</a:t>
            </a:fld>
            <a:endParaRPr lang="fr-F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a:ln/>
        </p:spPr>
        <p:txBody>
          <a:bodyPr/>
          <a:lstStyle/>
          <a:p>
            <a:r>
              <a:rPr lang="fr-FR" dirty="0" smtClean="0">
                <a:latin typeface="Arial" charset="0"/>
                <a:cs typeface="Arial" charset="0"/>
              </a:rPr>
              <a:t>Sur cette diapo vous pouvez voire l’évolution de la végétation de la parcelle de pêcher vue du ciel entre le mois de janvier et juin 2015. Le pêcher étant un arbre à feuilles caduques on voit bien la mise en place progressive du feuillage. </a:t>
            </a:r>
          </a:p>
        </p:txBody>
      </p:sp>
      <p:sp>
        <p:nvSpPr>
          <p:cNvPr id="98308" name="Espace réservé du numéro de diapositive 3"/>
          <p:cNvSpPr>
            <a:spLocks noGrp="1"/>
          </p:cNvSpPr>
          <p:nvPr>
            <p:ph type="sldNum" sz="quarter" idx="5"/>
          </p:nvPr>
        </p:nvSpPr>
        <p:spPr>
          <a:noFill/>
        </p:spPr>
        <p:txBody>
          <a:bodyPr/>
          <a:lstStyle/>
          <a:p>
            <a:fld id="{35FEB2ED-112B-4659-8257-0024EBDF2E2D}" type="slidenum">
              <a:rPr lang="fr-FR" smtClean="0">
                <a:latin typeface="Arial" charset="0"/>
                <a:cs typeface="Arial" charset="0"/>
              </a:rPr>
              <a:pPr/>
              <a:t>12</a:t>
            </a:fld>
            <a:endParaRPr lang="fr-F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latin typeface="Arial" pitchFamily="34" charset="0"/>
                <a:ea typeface="+mn-ea"/>
                <a:cs typeface="Arial" pitchFamily="34" charset="0"/>
              </a:rPr>
              <a:t>A partir de ces images nous allons pouvoir grâce à un logiciel qui s’appelle </a:t>
            </a:r>
            <a:r>
              <a:rPr lang="fr-FR" sz="1200" kern="1200" dirty="0" err="1" smtClean="0">
                <a:solidFill>
                  <a:schemeClr val="tx1"/>
                </a:solidFill>
                <a:latin typeface="Arial" pitchFamily="34" charset="0"/>
                <a:ea typeface="+mn-ea"/>
                <a:cs typeface="Arial" pitchFamily="34" charset="0"/>
              </a:rPr>
              <a:t>Photoscan</a:t>
            </a:r>
            <a:r>
              <a:rPr lang="fr-FR" sz="1200" kern="1200" dirty="0" smtClean="0">
                <a:solidFill>
                  <a:schemeClr val="tx1"/>
                </a:solidFill>
                <a:latin typeface="Arial" pitchFamily="34" charset="0"/>
                <a:ea typeface="+mn-ea"/>
                <a:cs typeface="Arial" pitchFamily="34" charset="0"/>
              </a:rPr>
              <a:t> créer une maquette en 3 D de notre parcelle de pêcher dont voici une image à la date du 26 mai. Cette maquette qui est en fait un nuage de points en 3 D, nous allons l’utiliser dans un autre logiciel qui s’appelle </a:t>
            </a:r>
            <a:r>
              <a:rPr lang="fr-FR" sz="1200" kern="1200" dirty="0" err="1" smtClean="0">
                <a:solidFill>
                  <a:schemeClr val="tx1"/>
                </a:solidFill>
                <a:latin typeface="Arial" pitchFamily="34" charset="0"/>
                <a:ea typeface="+mn-ea"/>
                <a:cs typeface="Arial" pitchFamily="34" charset="0"/>
              </a:rPr>
              <a:t>Povray</a:t>
            </a:r>
            <a:r>
              <a:rPr lang="fr-FR" sz="1200" kern="1200" dirty="0" smtClean="0">
                <a:solidFill>
                  <a:schemeClr val="tx1"/>
                </a:solidFill>
                <a:latin typeface="Arial" pitchFamily="34" charset="0"/>
                <a:ea typeface="+mn-ea"/>
                <a:cs typeface="Arial" pitchFamily="34" charset="0"/>
              </a:rPr>
              <a:t> qui va nous permettre de nous balader dans cette parcelle virtuelle et de prendre des photos hémisphériques simulées aux mêmes emplacements ou ont été prises les photos hémisphériques réelles sur le terrain; par la suite on repasse par le logiciel </a:t>
            </a:r>
            <a:r>
              <a:rPr lang="fr-FR" sz="1200" kern="1200" dirty="0" err="1" smtClean="0">
                <a:solidFill>
                  <a:schemeClr val="tx1"/>
                </a:solidFill>
                <a:latin typeface="Arial" pitchFamily="34" charset="0"/>
                <a:ea typeface="+mn-ea"/>
                <a:cs typeface="Arial" pitchFamily="34" charset="0"/>
              </a:rPr>
              <a:t>Hemisfer</a:t>
            </a:r>
            <a:r>
              <a:rPr lang="fr-FR" sz="1200" kern="1200" dirty="0" smtClean="0">
                <a:solidFill>
                  <a:schemeClr val="tx1"/>
                </a:solidFill>
                <a:latin typeface="Arial" pitchFamily="34" charset="0"/>
                <a:ea typeface="+mn-ea"/>
                <a:cs typeface="Arial" pitchFamily="34" charset="0"/>
              </a:rPr>
              <a:t> qui va nous permettre de calculer le LAI à partir des photo hémisphériques simulées. La différence c’est qu’ici on peut prendre autant de photos qu’on veut et donc avoir un meilleur taux d’échantillonnage  de la parcelle.</a:t>
            </a:r>
          </a:p>
          <a:p>
            <a:endParaRPr lang="en-US" dirty="0" smtClean="0"/>
          </a:p>
        </p:txBody>
      </p:sp>
      <p:sp>
        <p:nvSpPr>
          <p:cNvPr id="90116" name="Espace réservé du numéro de diapositive 3"/>
          <p:cNvSpPr>
            <a:spLocks noGrp="1"/>
          </p:cNvSpPr>
          <p:nvPr>
            <p:ph type="sldNum" sz="quarter" idx="5"/>
          </p:nvPr>
        </p:nvSpPr>
        <p:spPr>
          <a:noFill/>
        </p:spPr>
        <p:txBody>
          <a:bodyPr/>
          <a:lstStyle/>
          <a:p>
            <a:fld id="{7709B594-0CAE-42B4-A39F-6A067B4DD23F}" type="slidenum">
              <a:rPr lang="fr-FR" smtClean="0">
                <a:latin typeface="Arial" charset="0"/>
                <a:cs typeface="Arial" charset="0"/>
              </a:rPr>
              <a:pPr/>
              <a:t>13</a:t>
            </a:fld>
            <a:endParaRPr lang="fr-F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a:t>
            </a:r>
            <a:r>
              <a:rPr lang="fr-FR" baseline="0" dirty="0" smtClean="0"/>
              <a:t> pouvez comparer sur cette diapo une photo hémisphérique réelle en haut et celle qui est simulée en bas prise au même endroit et vous remarquerai certainement que nous avons obtenu une très bonne corrélation entre le LAI mesuré sur le terrain et celui calculé à partir des images prises par le drone comme le montre le graphique à gauche avec un r2 = 0.88. Donc le drone nous a permis de calculer efficacement le LAI d’une parcelle de pêcher moyennant 2 vols de 5 minutes par date et une procédure de traitement des images qui dure à peu près une heure.</a:t>
            </a:r>
            <a:endParaRPr lang="fr-FR" dirty="0"/>
          </a:p>
        </p:txBody>
      </p:sp>
      <p:sp>
        <p:nvSpPr>
          <p:cNvPr id="4" name="Espace réservé du numéro de diapositive 3"/>
          <p:cNvSpPr>
            <a:spLocks noGrp="1"/>
          </p:cNvSpPr>
          <p:nvPr>
            <p:ph type="sldNum" sz="quarter" idx="10"/>
          </p:nvPr>
        </p:nvSpPr>
        <p:spPr/>
        <p:txBody>
          <a:bodyPr/>
          <a:lstStyle/>
          <a:p>
            <a:pPr>
              <a:defRPr/>
            </a:pPr>
            <a:fld id="{58322D96-D380-4B84-A2EC-EF3361D793FB}" type="slidenum">
              <a:rPr lang="fr-FR" smtClean="0"/>
              <a:pPr>
                <a:defRPr/>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Je</a:t>
            </a:r>
            <a:r>
              <a:rPr lang="fr-FR" baseline="0" dirty="0" smtClean="0"/>
              <a:t> vais vous présenter maintenant 2 exemples de l’utilisation pratique du fameux LAI dans la gestion technique du verger. Le graphique suivant montre l’évolution au cours de la saison du LAI. Vous voyer qu’il augmentent continuellement (ce qui correspond visuellement aux photos de tout à l’heure)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8322D96-D380-4B84-A2EC-EF3361D793FB}" type="slidenum">
              <a:rPr lang="fr-FR" smtClean="0"/>
              <a:pPr>
                <a:defRPr/>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à présent comment l’agriculteur a pu adapter sa stratégie d’irrigation à l’évolution de la surface foliaire de son verger. Le graphique montre l’évolution du LAI et l’évolution de la quantité d’eau que l’agriculteur a donnée par arbre et par jour. Bien évidement les besoins en eau des arbres dépendent de</a:t>
            </a:r>
            <a:r>
              <a:rPr lang="fr-FR" baseline="0" dirty="0" smtClean="0"/>
              <a:t> la quantité de feuilles qui transpirent (donc du LAI) mais également des conditions climatiques (ce qu’on appelle la demande </a:t>
            </a:r>
            <a:r>
              <a:rPr lang="fr-FR" baseline="0" dirty="0" err="1" smtClean="0"/>
              <a:t>évaporative</a:t>
            </a:r>
            <a:r>
              <a:rPr lang="fr-FR" baseline="0" dirty="0" smtClean="0"/>
              <a:t>); C’est pour cette raison que les deux courbes ne sont pas tout à fait superposées. Mais on constate globalement qu’il y a une bonne corrélation entre ces deux paramètres ce qui permet d’envisager l’élaboration future d’indices pratiques que l’agriculteur pourra utiliser dans la gestion de l’irrigation.</a:t>
            </a:r>
            <a:endParaRPr lang="fr-FR" dirty="0"/>
          </a:p>
        </p:txBody>
      </p:sp>
      <p:sp>
        <p:nvSpPr>
          <p:cNvPr id="4" name="Espace réservé du numéro de diapositive 3"/>
          <p:cNvSpPr>
            <a:spLocks noGrp="1"/>
          </p:cNvSpPr>
          <p:nvPr>
            <p:ph type="sldNum" sz="quarter" idx="10"/>
          </p:nvPr>
        </p:nvSpPr>
        <p:spPr/>
        <p:txBody>
          <a:bodyPr/>
          <a:lstStyle/>
          <a:p>
            <a:pPr>
              <a:defRPr/>
            </a:pPr>
            <a:fld id="{58322D96-D380-4B84-A2EC-EF3361D793FB}" type="slidenum">
              <a:rPr lang="fr-FR" smtClean="0"/>
              <a:pPr>
                <a:defRPr/>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retrouvons la même chose au niveau de la gestion des traitements phytosanitaires ou il est très important de donnée</a:t>
            </a:r>
            <a:r>
              <a:rPr lang="fr-FR" baseline="0" dirty="0" smtClean="0"/>
              <a:t> la bonne quantité de pesticides aux arbres pour ne polluer inutilement l’environnement. Le graphique suivant montre l’évolution parallèle du LAI et du volume de bouillie (en litres/ha) c’est-à-dire la quantité d’eau dans laquelle on mélange les pesticides pour pouvoir les pulvériser sur les arbres. On constate là aussi que celle quantité de pesticides apportée par l’agriculteur est en étroite relation avec la quantité de feuilles du verger. Ce qui est un signe d’une bonne pratique agricole.   </a:t>
            </a:r>
            <a:endParaRPr lang="fr-FR" dirty="0"/>
          </a:p>
        </p:txBody>
      </p:sp>
      <p:sp>
        <p:nvSpPr>
          <p:cNvPr id="4" name="Espace réservé du numéro de diapositive 3"/>
          <p:cNvSpPr>
            <a:spLocks noGrp="1"/>
          </p:cNvSpPr>
          <p:nvPr>
            <p:ph type="sldNum" sz="quarter" idx="10"/>
          </p:nvPr>
        </p:nvSpPr>
        <p:spPr/>
        <p:txBody>
          <a:bodyPr/>
          <a:lstStyle/>
          <a:p>
            <a:pPr>
              <a:defRPr/>
            </a:pPr>
            <a:fld id="{58322D96-D380-4B84-A2EC-EF3361D793FB}" type="slidenum">
              <a:rPr lang="fr-FR" smtClean="0"/>
              <a:pPr>
                <a:defRPr/>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dirty="0" smtClean="0"/>
              <a:t>Voila, pour conclure je dirai que les </a:t>
            </a:r>
            <a:r>
              <a:rPr lang="fr-FR" sz="1200" dirty="0" smtClean="0"/>
              <a:t>photos basses altitudes acquises</a:t>
            </a:r>
            <a:r>
              <a:rPr lang="fr-FR" sz="1200" baseline="0" dirty="0" smtClean="0"/>
              <a:t> grâce au </a:t>
            </a:r>
            <a:r>
              <a:rPr lang="fr-FR" sz="1200" dirty="0" smtClean="0"/>
              <a:t>drone ont permit de Reconstituer la structure géométrique des arbres sous forme de nuage de points 3D ce qui a permit</a:t>
            </a:r>
            <a:r>
              <a:rPr lang="fr-FR" sz="1200" baseline="0" dirty="0" smtClean="0"/>
              <a:t> de calculer entre autres </a:t>
            </a:r>
            <a:r>
              <a:rPr lang="fr-FR" sz="1200" dirty="0" smtClean="0"/>
              <a:t>un paramètre clé de la gestion des cultures qui est le LAI et cela ouvre également </a:t>
            </a:r>
            <a:r>
              <a:rPr lang="fr-FR" sz="1600" dirty="0" smtClean="0"/>
              <a:t>des perspectives de couplage avec des modèles biophysiques de fonctionnement des cultures :</a:t>
            </a:r>
          </a:p>
          <a:p>
            <a:pPr lvl="1"/>
            <a:r>
              <a:rPr lang="fr-FR" sz="1600" dirty="0" smtClean="0"/>
              <a:t>Efficience d’interception du rayonnement</a:t>
            </a:r>
          </a:p>
          <a:p>
            <a:pPr lvl="1"/>
            <a:r>
              <a:rPr lang="fr-FR" sz="1600" dirty="0" smtClean="0"/>
              <a:t>Transpiration</a:t>
            </a:r>
          </a:p>
          <a:p>
            <a:pPr lvl="1"/>
            <a:r>
              <a:rPr lang="fr-FR" sz="1600" dirty="0" smtClean="0"/>
              <a:t>Photosynthèse</a:t>
            </a:r>
            <a:endParaRPr lang="fr-F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8322D96-D380-4B84-A2EC-EF3361D793FB}"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ln/>
        </p:spPr>
        <p:txBody>
          <a:bodyPr/>
          <a:lstStyle/>
          <a:p>
            <a:r>
              <a:rPr lang="fr-FR" dirty="0" smtClean="0">
                <a:latin typeface="Arial" charset="0"/>
                <a:cs typeface="Arial" charset="0"/>
              </a:rPr>
              <a:t>Alors qu’est ce que la gestion … se sont toutes …. Il s’agit en fait essentiellement des opérations de travail du sol …</a:t>
            </a:r>
          </a:p>
        </p:txBody>
      </p:sp>
      <p:sp>
        <p:nvSpPr>
          <p:cNvPr id="72708" name="Espace réservé du numéro de diapositive 3"/>
          <p:cNvSpPr>
            <a:spLocks noGrp="1"/>
          </p:cNvSpPr>
          <p:nvPr>
            <p:ph type="sldNum" sz="quarter" idx="5"/>
          </p:nvPr>
        </p:nvSpPr>
        <p:spPr>
          <a:noFill/>
        </p:spPr>
        <p:txBody>
          <a:bodyPr/>
          <a:lstStyle/>
          <a:p>
            <a:fld id="{560BA757-72EB-4D90-8F37-180F42D2A344}" type="slidenum">
              <a:rPr lang="fr-FR" smtClean="0">
                <a:latin typeface="Arial" charset="0"/>
                <a:cs typeface="Arial" charset="0"/>
              </a:rPr>
              <a:pPr/>
              <a:t>2</a:t>
            </a:fld>
            <a:endParaRPr lang="fr-F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p:spPr>
        <p:txBody>
          <a:bodyPr/>
          <a:lstStyle/>
          <a:p>
            <a:r>
              <a:rPr lang="fr-FR" dirty="0" smtClean="0">
                <a:latin typeface="Arial" charset="0"/>
                <a:cs typeface="Arial" charset="0"/>
              </a:rPr>
              <a:t>Cette production qui intéresse l’agriculteur, elle dépend beaucoup d’un paramètre qu’on appelle l’indice foliaire LAI en anglais. Alors qu’est ce que c’est le LAI, c’est la somme …… pourquoi ce paramètre est important, par ce que c’est un niveau des feuilles que va se faire la photosynthèse qui est à la base de toute production</a:t>
            </a:r>
            <a:r>
              <a:rPr lang="fr-FR" baseline="0" dirty="0" smtClean="0">
                <a:latin typeface="Arial" charset="0"/>
                <a:cs typeface="Arial" charset="0"/>
              </a:rPr>
              <a:t> agricole. Ce fameux LAI dépend de l’interaction entre 4 paramètres … et le travail de l’agriculteur. C’est ce qui nous intéresse nous ingénieurs  agronomes. Nous allons donc essayer de jouer sur cette relation pour optimiser la production.</a:t>
            </a:r>
            <a:endParaRPr lang="fr-FR" dirty="0" smtClean="0">
              <a:latin typeface="Arial" charset="0"/>
              <a:cs typeface="Arial" charset="0"/>
            </a:endParaRPr>
          </a:p>
        </p:txBody>
      </p:sp>
      <p:sp>
        <p:nvSpPr>
          <p:cNvPr id="74756" name="Espace réservé du numéro de diapositive 3"/>
          <p:cNvSpPr>
            <a:spLocks noGrp="1"/>
          </p:cNvSpPr>
          <p:nvPr>
            <p:ph type="sldNum" sz="quarter" idx="5"/>
          </p:nvPr>
        </p:nvSpPr>
        <p:spPr>
          <a:noFill/>
        </p:spPr>
        <p:txBody>
          <a:bodyPr/>
          <a:lstStyle/>
          <a:p>
            <a:fld id="{2ADFB72E-24BF-4CF8-A9FB-7A13A08A7855}" type="slidenum">
              <a:rPr lang="fr-FR" smtClean="0">
                <a:latin typeface="Arial" charset="0"/>
                <a:cs typeface="Arial" charset="0"/>
              </a:rPr>
              <a:pPr/>
              <a:t>3</a:t>
            </a:fld>
            <a:endParaRPr lang="fr-F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r>
              <a:rPr lang="fr-FR" dirty="0" smtClean="0">
                <a:latin typeface="Arial" charset="0"/>
                <a:cs typeface="Arial" charset="0"/>
              </a:rPr>
              <a:t>Nous avons</a:t>
            </a:r>
            <a:r>
              <a:rPr lang="fr-FR" baseline="0" dirty="0" smtClean="0">
                <a:latin typeface="Arial" charset="0"/>
                <a:cs typeface="Arial" charset="0"/>
              </a:rPr>
              <a:t> donc besoin de connaitre la valeur du LAI pour adapter notre gestion technique de la culture ou du verger. Il existe plusieurs méthodes d’estimation du LAI. Les méthodes destructives (pas vraiment intéressantes car on détruits un certain nombre de plante lorsqu’on veux faire une mesure. Les méthodes non destructives qui sont des méthodes indirectes qui vont utiliser des relations fortes entre le Lai et l’efficience d’interception du rayonnement solaire par le couvert végétal qu’n peu mesurer facilement avec des capteurs de rayonnement ou la fréquence de trou dans le feuillage (gap fraction) qu’on peu mesurer avec les appareil photos hémisphériques. Mais d’une façon générale, ces méthodes classiques sont laborieuses et ne permettent pas de faire un échantillonnage spatial important au niveau de la parcelle pour avoir des valeurs représentatives du LAI.</a:t>
            </a:r>
            <a:endParaRPr lang="fr-FR" dirty="0" smtClean="0">
              <a:latin typeface="Arial" charset="0"/>
              <a:cs typeface="Arial" charset="0"/>
            </a:endParaRPr>
          </a:p>
        </p:txBody>
      </p:sp>
      <p:sp>
        <p:nvSpPr>
          <p:cNvPr id="75780" name="Espace réservé du numéro de diapositive 3"/>
          <p:cNvSpPr>
            <a:spLocks noGrp="1"/>
          </p:cNvSpPr>
          <p:nvPr>
            <p:ph type="sldNum" sz="quarter" idx="5"/>
          </p:nvPr>
        </p:nvSpPr>
        <p:spPr>
          <a:noFill/>
        </p:spPr>
        <p:txBody>
          <a:bodyPr/>
          <a:lstStyle/>
          <a:p>
            <a:fld id="{5B846AB1-5412-4E33-837D-EE19FC626075}" type="slidenum">
              <a:rPr lang="fr-FR" smtClean="0">
                <a:latin typeface="Arial" charset="0"/>
                <a:cs typeface="Arial" charset="0"/>
              </a:rPr>
              <a:pPr/>
              <a:t>4</a:t>
            </a:fld>
            <a:endParaRPr lang="fr-F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a:ln/>
        </p:spPr>
        <p:txBody>
          <a:bodyPr/>
          <a:lstStyle/>
          <a:p>
            <a:pPr marL="457200" indent="-457200" algn="l" eaLnBrk="1" hangingPunct="1">
              <a:lnSpc>
                <a:spcPct val="150000"/>
              </a:lnSpc>
              <a:buClrTx/>
              <a:buSzPct val="140000"/>
              <a:buFontTx/>
              <a:buNone/>
            </a:pPr>
            <a:r>
              <a:rPr lang="fr-FR" dirty="0" smtClean="0">
                <a:latin typeface="Arial" charset="0"/>
                <a:cs typeface="Arial" charset="0"/>
              </a:rPr>
              <a:t>C’est pour cette raison que se sont développer de nouvelles méthodes d’estimation du LAI que l’on peut classer en 2 groupes. Celles</a:t>
            </a:r>
            <a:r>
              <a:rPr lang="fr-FR" baseline="0" dirty="0" smtClean="0">
                <a:latin typeface="Arial" charset="0"/>
                <a:cs typeface="Arial" charset="0"/>
              </a:rPr>
              <a:t> basées </a:t>
            </a:r>
            <a:r>
              <a:rPr lang="fr-FR" sz="1200" dirty="0" smtClean="0"/>
              <a:t>sur la mesure de</a:t>
            </a:r>
            <a:r>
              <a:rPr lang="fr-FR" sz="1200" baseline="0" dirty="0" smtClean="0"/>
              <a:t> </a:t>
            </a:r>
            <a:r>
              <a:rPr lang="fr-FR" sz="1200" dirty="0" smtClean="0"/>
              <a:t>la </a:t>
            </a:r>
            <a:r>
              <a:rPr lang="fr-FR" sz="1200" dirty="0" err="1" smtClean="0"/>
              <a:t>réflectance</a:t>
            </a:r>
            <a:r>
              <a:rPr lang="fr-FR" sz="1200" dirty="0" smtClean="0"/>
              <a:t> à partir des images satellite </a:t>
            </a:r>
            <a:r>
              <a:rPr lang="fr-FR" sz="1000" dirty="0" smtClean="0"/>
              <a:t> </a:t>
            </a:r>
            <a:r>
              <a:rPr lang="fr-FR" sz="1200" dirty="0" smtClean="0"/>
              <a:t>et aériennes  et qui permettent de calculer des </a:t>
            </a:r>
            <a:r>
              <a:rPr lang="fr-FR" sz="1050" dirty="0" smtClean="0"/>
              <a:t>indices tel que  NDVI qui sont corrélé au  LAI. </a:t>
            </a:r>
            <a:endParaRPr lang="fr-FR" sz="1050" baseline="0" dirty="0" smtClean="0"/>
          </a:p>
          <a:p>
            <a:pPr marL="457200" indent="-457200" algn="l" eaLnBrk="1" hangingPunct="1">
              <a:lnSpc>
                <a:spcPct val="150000"/>
              </a:lnSpc>
              <a:buClrTx/>
              <a:buSzPct val="140000"/>
              <a:buFontTx/>
              <a:buNone/>
            </a:pPr>
            <a:r>
              <a:rPr lang="fr-FR" sz="1050" baseline="0" dirty="0" smtClean="0"/>
              <a:t>Le 2</a:t>
            </a:r>
            <a:r>
              <a:rPr lang="fr-FR" sz="1050" baseline="30000" dirty="0" smtClean="0"/>
              <a:t>ème</a:t>
            </a:r>
            <a:r>
              <a:rPr lang="fr-FR" sz="1050" baseline="0" dirty="0" smtClean="0"/>
              <a:t> groupe de méthodes sont </a:t>
            </a:r>
            <a:r>
              <a:rPr lang="fr-FR" sz="1050" dirty="0" smtClean="0"/>
              <a:t>Basées sur la reconstitution  3D de la structure de la végétation (en nuage de points) grâce à la vision par ordinateur.</a:t>
            </a:r>
            <a:r>
              <a:rPr lang="fr-FR" sz="1050" baseline="0" dirty="0" smtClean="0"/>
              <a:t> On peut citer ici 2 exemples le Lidar qui utilise des rayons laser et la structure from motion c’est de la photogrammétrie. C’est cette dernière technique qui nous intéresse dans ce travail </a:t>
            </a:r>
            <a:endParaRPr lang="fr-FR" sz="1050" dirty="0" smtClean="0"/>
          </a:p>
        </p:txBody>
      </p:sp>
      <p:sp>
        <p:nvSpPr>
          <p:cNvPr id="76804" name="Espace réservé du numéro de diapositive 3"/>
          <p:cNvSpPr>
            <a:spLocks noGrp="1"/>
          </p:cNvSpPr>
          <p:nvPr>
            <p:ph type="sldNum" sz="quarter" idx="5"/>
          </p:nvPr>
        </p:nvSpPr>
        <p:spPr>
          <a:noFill/>
        </p:spPr>
        <p:txBody>
          <a:bodyPr/>
          <a:lstStyle/>
          <a:p>
            <a:fld id="{4A29C77A-CCB1-4396-833D-E269E10A410A}" type="slidenum">
              <a:rPr lang="fr-FR" smtClean="0">
                <a:latin typeface="Arial" charset="0"/>
                <a:cs typeface="Arial" charset="0"/>
              </a:rPr>
              <a:pPr/>
              <a:t>5</a:t>
            </a:fld>
            <a:endParaRPr lang="fr-F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p:spPr>
        <p:txBody>
          <a:bodyPr/>
          <a:lstStyle/>
          <a:p>
            <a:r>
              <a:rPr lang="fr-FR" dirty="0" smtClean="0">
                <a:latin typeface="Arial" charset="0"/>
                <a:cs typeface="Arial" charset="0"/>
              </a:rPr>
              <a:t>Nous nous sommes</a:t>
            </a:r>
            <a:r>
              <a:rPr lang="fr-FR" baseline="0" dirty="0" smtClean="0">
                <a:latin typeface="Arial" charset="0"/>
                <a:cs typeface="Arial" charset="0"/>
              </a:rPr>
              <a:t> donc fixé comme objectif pour ce travail d’utiliser </a:t>
            </a:r>
            <a:r>
              <a:rPr lang="fr-FR" baseline="0" dirty="0" err="1" smtClean="0">
                <a:latin typeface="Arial" charset="0"/>
                <a:cs typeface="Arial" charset="0"/>
              </a:rPr>
              <a:t>SfM</a:t>
            </a:r>
            <a:r>
              <a:rPr lang="fr-FR" baseline="0" dirty="0" smtClean="0">
                <a:latin typeface="Arial" charset="0"/>
                <a:cs typeface="Arial" charset="0"/>
              </a:rPr>
              <a:t> …. 1 et 2 mais au paravent, il fallait valider … </a:t>
            </a:r>
            <a:endParaRPr lang="fr-FR" dirty="0" smtClean="0">
              <a:latin typeface="Arial" charset="0"/>
              <a:cs typeface="Arial" charset="0"/>
            </a:endParaRPr>
          </a:p>
        </p:txBody>
      </p:sp>
      <p:sp>
        <p:nvSpPr>
          <p:cNvPr id="78852" name="Espace réservé du numéro de diapositive 3"/>
          <p:cNvSpPr>
            <a:spLocks noGrp="1"/>
          </p:cNvSpPr>
          <p:nvPr>
            <p:ph type="sldNum" sz="quarter" idx="5"/>
          </p:nvPr>
        </p:nvSpPr>
        <p:spPr>
          <a:noFill/>
        </p:spPr>
        <p:txBody>
          <a:bodyPr/>
          <a:lstStyle/>
          <a:p>
            <a:fld id="{291FAC79-A765-47D6-80E5-4C35FA192BF2}" type="slidenum">
              <a:rPr lang="fr-FR" smtClean="0">
                <a:latin typeface="Arial" charset="0"/>
                <a:cs typeface="Arial" charset="0"/>
              </a:rPr>
              <a:pPr/>
              <a:t>6</a:t>
            </a:fld>
            <a:endParaRPr lang="fr-F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p:spPr>
        <p:txBody>
          <a:bodyPr/>
          <a:lstStyle/>
          <a:p>
            <a:r>
              <a:rPr lang="fr-FR" dirty="0" smtClean="0">
                <a:latin typeface="Arial" charset="0"/>
                <a:cs typeface="Arial" charset="0"/>
              </a:rPr>
              <a:t>Pour cela nous avons choisis</a:t>
            </a:r>
            <a:r>
              <a:rPr lang="fr-FR" baseline="0" dirty="0" smtClean="0">
                <a:latin typeface="Arial" charset="0"/>
                <a:cs typeface="Arial" charset="0"/>
              </a:rPr>
              <a:t> une parcelle de pêcher de 5 ans avec une densité de 666 pieds/ha, irriguée au goute à goutte et situé dans la région de Ben </a:t>
            </a:r>
            <a:r>
              <a:rPr lang="fr-FR" baseline="0" dirty="0" err="1" smtClean="0">
                <a:latin typeface="Arial" charset="0"/>
                <a:cs typeface="Arial" charset="0"/>
              </a:rPr>
              <a:t>Arous</a:t>
            </a:r>
            <a:r>
              <a:rPr lang="fr-FR" baseline="0" dirty="0" smtClean="0">
                <a:latin typeface="Arial" charset="0"/>
                <a:cs typeface="Arial" charset="0"/>
              </a:rPr>
              <a:t>.</a:t>
            </a:r>
            <a:endParaRPr lang="fr-FR" dirty="0" smtClean="0">
              <a:latin typeface="Arial" charset="0"/>
              <a:cs typeface="Arial" charset="0"/>
            </a:endParaRPr>
          </a:p>
        </p:txBody>
      </p:sp>
      <p:sp>
        <p:nvSpPr>
          <p:cNvPr id="78852" name="Espace réservé du numéro de diapositive 3"/>
          <p:cNvSpPr>
            <a:spLocks noGrp="1"/>
          </p:cNvSpPr>
          <p:nvPr>
            <p:ph type="sldNum" sz="quarter" idx="5"/>
          </p:nvPr>
        </p:nvSpPr>
        <p:spPr>
          <a:noFill/>
        </p:spPr>
        <p:txBody>
          <a:bodyPr/>
          <a:lstStyle/>
          <a:p>
            <a:fld id="{291FAC79-A765-47D6-80E5-4C35FA192BF2}" type="slidenum">
              <a:rPr lang="fr-FR" smtClean="0">
                <a:latin typeface="Arial" charset="0"/>
                <a:cs typeface="Arial" charset="0"/>
              </a:rPr>
              <a:pPr/>
              <a:t>7</a:t>
            </a:fld>
            <a:endParaRPr lang="fr-F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p:spPr>
        <p:txBody>
          <a:bodyPr/>
          <a:lstStyle/>
          <a:p>
            <a:r>
              <a:rPr lang="fr-FR" dirty="0" smtClean="0">
                <a:latin typeface="Arial" charset="0"/>
                <a:cs typeface="Arial" charset="0"/>
              </a:rPr>
              <a:t>Pour la mesure du LAI</a:t>
            </a:r>
            <a:r>
              <a:rPr lang="fr-FR" baseline="0" dirty="0" smtClean="0">
                <a:latin typeface="Arial" charset="0"/>
                <a:cs typeface="Arial" charset="0"/>
              </a:rPr>
              <a:t> avec la technique de la photo hémisphérique nous avons utilisé un appareil Nikon </a:t>
            </a:r>
            <a:r>
              <a:rPr lang="fr-FR" baseline="0" dirty="0" err="1" smtClean="0">
                <a:latin typeface="Arial" charset="0"/>
                <a:cs typeface="Arial" charset="0"/>
              </a:rPr>
              <a:t>coolpix</a:t>
            </a:r>
            <a:r>
              <a:rPr lang="fr-FR" baseline="0" dirty="0" smtClean="0">
                <a:latin typeface="Arial" charset="0"/>
                <a:cs typeface="Arial" charset="0"/>
              </a:rPr>
              <a:t> avec un objectif </a:t>
            </a:r>
            <a:r>
              <a:rPr lang="fr-FR" baseline="0" dirty="0" err="1" smtClean="0">
                <a:latin typeface="Arial" charset="0"/>
                <a:cs typeface="Arial" charset="0"/>
              </a:rPr>
              <a:t>fisheye</a:t>
            </a:r>
            <a:r>
              <a:rPr lang="fr-FR" baseline="0" dirty="0" smtClean="0">
                <a:latin typeface="Arial" charset="0"/>
                <a:cs typeface="Arial" charset="0"/>
              </a:rPr>
              <a:t> FC-E8 dirigé vers le ciel et nous avons pris des photos tout les mètres selon deux </a:t>
            </a:r>
            <a:r>
              <a:rPr lang="fr-FR" baseline="0" dirty="0" err="1" smtClean="0">
                <a:latin typeface="Arial" charset="0"/>
                <a:cs typeface="Arial" charset="0"/>
              </a:rPr>
              <a:t>transects</a:t>
            </a:r>
            <a:r>
              <a:rPr lang="fr-FR" baseline="0" dirty="0" smtClean="0">
                <a:latin typeface="Arial" charset="0"/>
                <a:cs typeface="Arial" charset="0"/>
              </a:rPr>
              <a:t> perpendiculaires au ligne de plantation, l’un passant entre deux arbres voisins et l’autre sous les arbres comme le montre la photo ci-dessous. Nous avons pris 18 photos à chacune des 6 dates de mesure au moment du coucher du soleil pour n’avoir sur la photo que la végétation et le ciel sans le soleil. </a:t>
            </a:r>
            <a:endParaRPr lang="fr-FR" dirty="0" smtClean="0">
              <a:latin typeface="Arial" charset="0"/>
              <a:cs typeface="Arial" charset="0"/>
            </a:endParaRPr>
          </a:p>
        </p:txBody>
      </p:sp>
      <p:sp>
        <p:nvSpPr>
          <p:cNvPr id="80900" name="Espace réservé du numéro de diapositive 3"/>
          <p:cNvSpPr>
            <a:spLocks noGrp="1"/>
          </p:cNvSpPr>
          <p:nvPr>
            <p:ph type="sldNum" sz="quarter" idx="5"/>
          </p:nvPr>
        </p:nvSpPr>
        <p:spPr>
          <a:noFill/>
        </p:spPr>
        <p:txBody>
          <a:bodyPr/>
          <a:lstStyle/>
          <a:p>
            <a:fld id="{A249EC34-7A7F-4885-82AC-AEC3D53F9359}" type="slidenum">
              <a:rPr lang="fr-FR" smtClean="0">
                <a:latin typeface="Arial" charset="0"/>
                <a:cs typeface="Arial" charset="0"/>
              </a:rPr>
              <a:pPr/>
              <a:t>8</a:t>
            </a:fld>
            <a:endParaRPr lang="fr-F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p:spPr>
        <p:txBody>
          <a:bodyPr/>
          <a:lstStyle/>
          <a:p>
            <a:r>
              <a:rPr lang="fr-FR" dirty="0" smtClean="0">
                <a:latin typeface="Arial" charset="0"/>
                <a:cs typeface="Arial" charset="0"/>
              </a:rPr>
              <a:t>Voici quelques exemple de photos hémisphérique ou on peut voire les arbres de la parcelle avec un angle de vue à 360 degrés</a:t>
            </a:r>
            <a:r>
              <a:rPr lang="fr-FR" baseline="0" dirty="0" smtClean="0">
                <a:latin typeface="Arial" charset="0"/>
                <a:cs typeface="Arial" charset="0"/>
              </a:rPr>
              <a:t> caractéristique des photos hémisphériques</a:t>
            </a:r>
            <a:endParaRPr lang="fr-FR" dirty="0" smtClean="0">
              <a:latin typeface="Arial" charset="0"/>
              <a:cs typeface="Arial" charset="0"/>
            </a:endParaRPr>
          </a:p>
        </p:txBody>
      </p:sp>
      <p:sp>
        <p:nvSpPr>
          <p:cNvPr id="80900" name="Espace réservé du numéro de diapositive 3"/>
          <p:cNvSpPr>
            <a:spLocks noGrp="1"/>
          </p:cNvSpPr>
          <p:nvPr>
            <p:ph type="sldNum" sz="quarter" idx="5"/>
          </p:nvPr>
        </p:nvSpPr>
        <p:spPr>
          <a:noFill/>
        </p:spPr>
        <p:txBody>
          <a:bodyPr/>
          <a:lstStyle/>
          <a:p>
            <a:fld id="{A249EC34-7A7F-4885-82AC-AEC3D53F9359}" type="slidenum">
              <a:rPr lang="fr-FR" smtClean="0">
                <a:latin typeface="Arial" charset="0"/>
                <a:cs typeface="Arial" charset="0"/>
              </a:rPr>
              <a:pPr/>
              <a:t>9</a:t>
            </a:fld>
            <a:endParaRPr lang="fr-F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rrondir un rectangle avec un coin diagonal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re 7"/>
          <p:cNvSpPr>
            <a:spLocks noGrp="1"/>
          </p:cNvSpPr>
          <p:nvPr>
            <p:ph type="ctrTitle"/>
          </p:nvPr>
        </p:nvSpPr>
        <p:spPr>
          <a:xfrm>
            <a:off x="464234" y="381001"/>
            <a:ext cx="8229600" cy="2209800"/>
          </a:xfrm>
        </p:spPr>
        <p:txBody>
          <a:bodyPr lIns="45720" rIns="228600"/>
          <a:lstStyle>
            <a:lvl1pPr marL="0" algn="r">
              <a:defRPr sz="4800"/>
            </a:lvl1pPr>
            <a:extLst/>
          </a:lstStyle>
          <a:p>
            <a:r>
              <a:rPr lang="fr-FR" smtClean="0"/>
              <a:t>Cliquez pour modifier le style du titre</a:t>
            </a:r>
            <a:endParaRPr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5" name="Espace réservé de la date 9"/>
          <p:cNvSpPr>
            <a:spLocks noGrp="1"/>
          </p:cNvSpPr>
          <p:nvPr>
            <p:ph type="dt" sz="half" idx="10"/>
          </p:nvPr>
        </p:nvSpPr>
        <p:spPr>
          <a:xfrm>
            <a:off x="5562600" y="6508750"/>
            <a:ext cx="3001963" cy="274638"/>
          </a:xfrm>
        </p:spPr>
        <p:txBody>
          <a:bodyPr vert="horz" rtlCol="0"/>
          <a:lstStyle>
            <a:lvl1pPr>
              <a:defRPr/>
            </a:lvl1pPr>
            <a:extLst/>
          </a:lstStyle>
          <a:p>
            <a:pPr>
              <a:defRPr/>
            </a:pPr>
            <a:endParaRPr lang="fr-FR"/>
          </a:p>
        </p:txBody>
      </p:sp>
      <p:sp>
        <p:nvSpPr>
          <p:cNvPr id="6" name="Espace réservé du numéro de diapositive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F544F38-B801-42E8-9E5D-165CA6B4F5A3}" type="slidenum">
              <a:rPr lang="fr-FR"/>
              <a:pPr>
                <a:defRPr/>
              </a:pPr>
              <a:t>‹N°›</a:t>
            </a:fld>
            <a:endParaRPr lang="fr-FR"/>
          </a:p>
        </p:txBody>
      </p:sp>
      <p:sp>
        <p:nvSpPr>
          <p:cNvPr id="7" name="Espace réservé du pied de page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2"/>
          <p:cNvSpPr>
            <a:spLocks noGrp="1"/>
          </p:cNvSpPr>
          <p:nvPr>
            <p:ph type="ftr" sz="quarter" idx="10"/>
          </p:nvPr>
        </p:nvSpPr>
        <p:spPr/>
        <p:txBody>
          <a:bodyPr/>
          <a:lstStyle>
            <a:lvl1pPr>
              <a:defRPr/>
            </a:lvl1pPr>
          </a:lstStyle>
          <a:p>
            <a:pPr>
              <a:defRPr/>
            </a:pPr>
            <a:endParaRPr lang="fr-FR"/>
          </a:p>
        </p:txBody>
      </p:sp>
      <p:sp>
        <p:nvSpPr>
          <p:cNvPr id="5" name="Espace réservé de la date 13"/>
          <p:cNvSpPr>
            <a:spLocks noGrp="1"/>
          </p:cNvSpPr>
          <p:nvPr>
            <p:ph type="dt" sz="half"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060F3BD6-6FDB-47AF-87B5-F52A4034241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2"/>
          <p:cNvSpPr>
            <a:spLocks noGrp="1"/>
          </p:cNvSpPr>
          <p:nvPr>
            <p:ph type="ftr" sz="quarter" idx="10"/>
          </p:nvPr>
        </p:nvSpPr>
        <p:spPr/>
        <p:txBody>
          <a:bodyPr/>
          <a:lstStyle>
            <a:lvl1pPr>
              <a:defRPr/>
            </a:lvl1pPr>
          </a:lstStyle>
          <a:p>
            <a:pPr>
              <a:defRPr/>
            </a:pPr>
            <a:endParaRPr lang="fr-FR"/>
          </a:p>
        </p:txBody>
      </p:sp>
      <p:sp>
        <p:nvSpPr>
          <p:cNvPr id="5" name="Espace réservé de la date 13"/>
          <p:cNvSpPr>
            <a:spLocks noGrp="1"/>
          </p:cNvSpPr>
          <p:nvPr>
            <p:ph type="dt" sz="half"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4077DC5-8999-4733-9CF5-C6F425AE512B}"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rrondir un rectangle avec un coin diagonal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Titre 7"/>
          <p:cNvSpPr>
            <a:spLocks noGrp="1"/>
          </p:cNvSpPr>
          <p:nvPr>
            <p:ph type="ctrTitle"/>
          </p:nvPr>
        </p:nvSpPr>
        <p:spPr>
          <a:xfrm>
            <a:off x="464234" y="381001"/>
            <a:ext cx="8229600" cy="2209800"/>
          </a:xfrm>
        </p:spPr>
        <p:txBody>
          <a:bodyPr lIns="45720" rIns="228600"/>
          <a:lstStyle>
            <a:lvl1pPr marL="0" algn="r">
              <a:defRPr sz="4800"/>
            </a:lvl1pPr>
            <a:extLst/>
          </a:lstStyle>
          <a:p>
            <a:r>
              <a:rPr lang="fr-FR" smtClean="0"/>
              <a:t>Cliquez pour modifier le style du titre</a:t>
            </a:r>
            <a:endParaRPr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5" name="Espace réservé de la date 9"/>
          <p:cNvSpPr>
            <a:spLocks noGrp="1"/>
          </p:cNvSpPr>
          <p:nvPr>
            <p:ph type="dt" sz="half" idx="10"/>
          </p:nvPr>
        </p:nvSpPr>
        <p:spPr>
          <a:xfrm>
            <a:off x="5562600" y="6508750"/>
            <a:ext cx="3001963" cy="274638"/>
          </a:xfrm>
        </p:spPr>
        <p:txBody>
          <a:bodyPr vert="horz" rtlCol="0"/>
          <a:lstStyle>
            <a:lvl1pPr>
              <a:defRPr/>
            </a:lvl1pPr>
            <a:extLst/>
          </a:lstStyle>
          <a:p>
            <a:pPr>
              <a:defRPr/>
            </a:pPr>
            <a:endParaRPr lang="fr-FR"/>
          </a:p>
        </p:txBody>
      </p:sp>
      <p:sp>
        <p:nvSpPr>
          <p:cNvPr id="6" name="Espace réservé du numéro de diapositive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C2DAD3A9-7A7D-40F1-AF6A-EEEA61BC4C2F}" type="slidenum">
              <a:rPr lang="fr-FR"/>
              <a:pPr>
                <a:defRPr/>
              </a:pPr>
              <a:t>‹N°›</a:t>
            </a:fld>
            <a:endParaRPr lang="fr-FR"/>
          </a:p>
        </p:txBody>
      </p:sp>
      <p:sp>
        <p:nvSpPr>
          <p:cNvPr id="7" name="Espace réservé du pied de page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extLst/>
          </a:lstStyle>
          <a:p>
            <a:pPr>
              <a:defRPr/>
            </a:pPr>
            <a:endParaRPr lang="fr-FR"/>
          </a:p>
        </p:txBody>
      </p:sp>
      <p:sp>
        <p:nvSpPr>
          <p:cNvPr id="6" name="Espace réservé du pied de page 4"/>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extLst/>
          </a:lstStyle>
          <a:p>
            <a:pPr>
              <a:defRPr/>
            </a:pPr>
            <a:fld id="{B2CBFC72-380B-4C99-BCA8-DDEE2BBB2EF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5" name="Espace réservé de la date 7"/>
          <p:cNvSpPr>
            <a:spLocks noGrp="1"/>
          </p:cNvSpPr>
          <p:nvPr>
            <p:ph type="dt" sz="half" idx="10"/>
          </p:nvPr>
        </p:nvSpPr>
        <p:spPr>
          <a:xfrm>
            <a:off x="5562600" y="6513513"/>
            <a:ext cx="3001963" cy="274637"/>
          </a:xfrm>
        </p:spPr>
        <p:txBody>
          <a:bodyPr vert="horz" rtlCol="0"/>
          <a:lstStyle>
            <a:lvl1pPr>
              <a:defRPr/>
            </a:lvl1pPr>
            <a:extLst/>
          </a:lstStyle>
          <a:p>
            <a:pPr>
              <a:defRPr/>
            </a:pPr>
            <a:endParaRPr lang="fr-FR"/>
          </a:p>
        </p:txBody>
      </p:sp>
      <p:sp>
        <p:nvSpPr>
          <p:cNvPr id="6" name="Espace réservé du numéro de diapositive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2D56589C-D20B-42D3-ABC2-3E729540FC46}" type="slidenum">
              <a:rPr lang="fr-FR"/>
              <a:pPr>
                <a:defRPr/>
              </a:pPr>
              <a:t>‹N°›</a:t>
            </a:fld>
            <a:endParaRPr lang="fr-FR"/>
          </a:p>
        </p:txBody>
      </p:sp>
      <p:sp>
        <p:nvSpPr>
          <p:cNvPr id="7" name="Espace réservé du pied de page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p:txBody>
          <a:bodyPr/>
          <a:lstStyle>
            <a:lvl1pPr>
              <a:defRPr/>
            </a:lvl1pPr>
            <a:extLst/>
          </a:lstStyle>
          <a:p>
            <a:pPr>
              <a:defRPr/>
            </a:pPr>
            <a:endParaRPr lang="fr-FR"/>
          </a:p>
        </p:txBody>
      </p:sp>
      <p:sp>
        <p:nvSpPr>
          <p:cNvPr id="7" name="Espace réservé du pied de page 5"/>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6"/>
          <p:cNvSpPr>
            <a:spLocks noGrp="1"/>
          </p:cNvSpPr>
          <p:nvPr>
            <p:ph type="sldNum" sz="quarter" idx="12"/>
          </p:nvPr>
        </p:nvSpPr>
        <p:spPr>
          <a:xfrm>
            <a:off x="8640763" y="6515100"/>
            <a:ext cx="465137" cy="273050"/>
          </a:xfrm>
        </p:spPr>
        <p:txBody>
          <a:bodyPr/>
          <a:lstStyle>
            <a:lvl1pPr>
              <a:defRPr/>
            </a:lvl1pPr>
            <a:extLst/>
          </a:lstStyle>
          <a:p>
            <a:pPr>
              <a:defRPr/>
            </a:pPr>
            <a:fld id="{8EA1AD57-F6B9-4959-BC89-C6BBA34099CC}"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2" name="Titre 1"/>
          <p:cNvSpPr>
            <a:spLocks noGrp="1"/>
          </p:cNvSpPr>
          <p:nvPr>
            <p:ph type="title"/>
          </p:nvPr>
        </p:nvSpPr>
        <p:spPr>
          <a:xfrm>
            <a:off x="457200" y="251948"/>
            <a:ext cx="8229600" cy="1143000"/>
          </a:xfrm>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Espace réservé de la date 6"/>
          <p:cNvSpPr>
            <a:spLocks noGrp="1"/>
          </p:cNvSpPr>
          <p:nvPr>
            <p:ph type="dt" sz="half" idx="10"/>
          </p:nvPr>
        </p:nvSpPr>
        <p:spPr/>
        <p:txBody>
          <a:bodyPr/>
          <a:lstStyle>
            <a:lvl1pPr>
              <a:defRPr/>
            </a:lvl1pPr>
            <a:extLst/>
          </a:lstStyle>
          <a:p>
            <a:pPr>
              <a:defRPr/>
            </a:pPr>
            <a:endParaRPr lang="fr-FR"/>
          </a:p>
        </p:txBody>
      </p:sp>
      <p:sp>
        <p:nvSpPr>
          <p:cNvPr id="10" name="Espace réservé du pied de page 7"/>
          <p:cNvSpPr>
            <a:spLocks noGrp="1"/>
          </p:cNvSpPr>
          <p:nvPr>
            <p:ph type="ftr" sz="quarter" idx="11"/>
          </p:nvPr>
        </p:nvSpPr>
        <p:spPr/>
        <p:txBody>
          <a:bodyPr/>
          <a:lstStyle>
            <a:lvl1pPr>
              <a:defRPr/>
            </a:lvl1pPr>
            <a:extLst/>
          </a:lstStyle>
          <a:p>
            <a:pPr>
              <a:defRPr/>
            </a:pPr>
            <a:endParaRPr lang="fr-FR"/>
          </a:p>
        </p:txBody>
      </p:sp>
      <p:sp>
        <p:nvSpPr>
          <p:cNvPr id="11" name="Espace réservé du numéro de diapositive 8"/>
          <p:cNvSpPr>
            <a:spLocks noGrp="1"/>
          </p:cNvSpPr>
          <p:nvPr>
            <p:ph type="sldNum" sz="quarter" idx="12"/>
          </p:nvPr>
        </p:nvSpPr>
        <p:spPr>
          <a:xfrm>
            <a:off x="8640763" y="6515100"/>
            <a:ext cx="465137" cy="273050"/>
          </a:xfrm>
        </p:spPr>
        <p:txBody>
          <a:bodyPr/>
          <a:lstStyle>
            <a:lvl1pPr>
              <a:defRPr/>
            </a:lvl1pPr>
            <a:extLst/>
          </a:lstStyle>
          <a:p>
            <a:pPr>
              <a:defRPr/>
            </a:pPr>
            <a:fld id="{9528A839-6403-40FC-AEC4-A9846FCFBC3D}"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re 1"/>
          <p:cNvSpPr>
            <a:spLocks noGrp="1"/>
          </p:cNvSpPr>
          <p:nvPr>
            <p:ph type="title"/>
          </p:nvPr>
        </p:nvSpPr>
        <p:spPr>
          <a:xfrm>
            <a:off x="457200" y="253218"/>
            <a:ext cx="8229600" cy="1143000"/>
          </a:xfrm>
        </p:spPr>
        <p:txBody>
          <a:bodyPr/>
          <a:lstStyle>
            <a:extLst/>
          </a:lstStyle>
          <a:p>
            <a:r>
              <a:rPr lang="fr-FR" smtClean="0"/>
              <a:t>Cliquez pour modifier le style du titre</a:t>
            </a:r>
            <a:endParaRPr lang="en-US"/>
          </a:p>
        </p:txBody>
      </p:sp>
      <p:sp>
        <p:nvSpPr>
          <p:cNvPr id="4" name="Espace réservé de la date 2"/>
          <p:cNvSpPr>
            <a:spLocks noGrp="1"/>
          </p:cNvSpPr>
          <p:nvPr>
            <p:ph type="dt" sz="half" idx="10"/>
          </p:nvPr>
        </p:nvSpPr>
        <p:spPr/>
        <p:txBody>
          <a:bodyPr/>
          <a:lstStyle>
            <a:lvl1pPr>
              <a:defRPr/>
            </a:lvl1pPr>
            <a:extLst/>
          </a:lstStyle>
          <a:p>
            <a:pPr>
              <a:defRPr/>
            </a:pPr>
            <a:endParaRPr lang="fr-FR"/>
          </a:p>
        </p:txBody>
      </p:sp>
      <p:sp>
        <p:nvSpPr>
          <p:cNvPr id="5" name="Espace réservé du pied de page 3"/>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extLst/>
          </a:lstStyle>
          <a:p>
            <a:pPr>
              <a:defRPr/>
            </a:pPr>
            <a:fld id="{7D40597D-2379-4C59-97EC-5B8A49E85EE2}"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lvl1pPr>
          </a:lstStyle>
          <a:p>
            <a:pPr>
              <a:defRPr/>
            </a:pPr>
            <a:endParaRPr lang="fr-FR"/>
          </a:p>
        </p:txBody>
      </p:sp>
      <p:sp>
        <p:nvSpPr>
          <p:cNvPr id="3" name="Espace réservé de la date 13"/>
          <p:cNvSpPr>
            <a:spLocks noGrp="1"/>
          </p:cNvSpPr>
          <p:nvPr>
            <p:ph type="dt" sz="half"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C620EC96-47B1-45B5-8074-B5D612F8E1A3}"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re 1"/>
          <p:cNvSpPr>
            <a:spLocks noGrp="1"/>
          </p:cNvSpPr>
          <p:nvPr>
            <p:ph type="title"/>
          </p:nvPr>
        </p:nvSpPr>
        <p:spPr>
          <a:xfrm>
            <a:off x="4963136" y="304800"/>
            <a:ext cx="3931920" cy="762000"/>
          </a:xfrm>
        </p:spPr>
        <p:txBody>
          <a:bodyPr/>
          <a:lstStyle>
            <a:lvl1pPr marL="0" algn="r">
              <a:buNone/>
              <a:defRPr sz="2000" b="1"/>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8"/>
          <p:cNvSpPr>
            <a:spLocks noGrp="1"/>
          </p:cNvSpPr>
          <p:nvPr>
            <p:ph type="dt" sz="half" idx="10"/>
          </p:nvPr>
        </p:nvSpPr>
        <p:spPr>
          <a:xfrm>
            <a:off x="5562600" y="6513513"/>
            <a:ext cx="3001963" cy="274637"/>
          </a:xfrm>
        </p:spPr>
        <p:txBody>
          <a:bodyPr vert="horz" rtlCol="0"/>
          <a:lstStyle>
            <a:lvl1pPr>
              <a:defRPr/>
            </a:lvl1pPr>
            <a:extLst/>
          </a:lstStyle>
          <a:p>
            <a:pPr>
              <a:defRPr/>
            </a:pPr>
            <a:endParaRPr lang="fr-FR"/>
          </a:p>
        </p:txBody>
      </p:sp>
      <p:sp>
        <p:nvSpPr>
          <p:cNvPr id="7" name="Espace réservé du numéro de diapositive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FFEE14A3-9A4F-4485-944F-EE13E026C7EE}" type="slidenum">
              <a:rPr lang="fr-FR"/>
              <a:pPr>
                <a:defRPr/>
              </a:pPr>
              <a:t>‹N°›</a:t>
            </a:fld>
            <a:endParaRPr lang="fr-FR"/>
          </a:p>
        </p:txBody>
      </p:sp>
      <p:sp>
        <p:nvSpPr>
          <p:cNvPr id="8" name="Espace réservé du pied de page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extLst/>
          </a:lstStyle>
          <a:p>
            <a:pPr>
              <a:defRPr/>
            </a:pPr>
            <a:endParaRPr lang="fr-FR"/>
          </a:p>
        </p:txBody>
      </p:sp>
      <p:sp>
        <p:nvSpPr>
          <p:cNvPr id="6" name="Espace réservé du pied de page 4"/>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extLst/>
          </a:lstStyle>
          <a:p>
            <a:pPr>
              <a:defRPr/>
            </a:pPr>
            <a:fld id="{0FA664B8-77CD-48C6-AC02-9E760F4D499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lstStyle>
            <a:lvl1pPr marL="0" algn="r">
              <a:buNone/>
              <a:defRPr sz="2000" b="1"/>
            </a:lvl1pPr>
            <a:extLst/>
          </a:lstStyle>
          <a:p>
            <a:r>
              <a:rPr lang="fr-FR" smtClean="0"/>
              <a:t>Cliquez pour modifier le style du titre</a:t>
            </a:r>
            <a:endParaRPr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fr-FR" noProof="0" smtClean="0"/>
              <a:t>Cliquez sur l'icône pour ajouter une image</a:t>
            </a:r>
            <a:endParaRPr lang="en-US" noProof="0" dirty="0"/>
          </a:p>
        </p:txBody>
      </p:sp>
      <p:sp>
        <p:nvSpPr>
          <p:cNvPr id="5" name="Espace réservé de la date 7"/>
          <p:cNvSpPr>
            <a:spLocks noGrp="1"/>
          </p:cNvSpPr>
          <p:nvPr>
            <p:ph type="dt" sz="half" idx="10"/>
          </p:nvPr>
        </p:nvSpPr>
        <p:spPr>
          <a:xfrm>
            <a:off x="5562600" y="6508750"/>
            <a:ext cx="3001963" cy="274638"/>
          </a:xfrm>
        </p:spPr>
        <p:txBody>
          <a:bodyPr vert="horz" rtlCol="0"/>
          <a:lstStyle>
            <a:lvl1pPr>
              <a:defRPr/>
            </a:lvl1pPr>
            <a:extLst/>
          </a:lstStyle>
          <a:p>
            <a:pPr>
              <a:defRPr/>
            </a:pPr>
            <a:endParaRPr lang="fr-FR"/>
          </a:p>
        </p:txBody>
      </p:sp>
      <p:sp>
        <p:nvSpPr>
          <p:cNvPr id="6" name="Espace réservé du numéro de diapositive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2C4AAD8C-147E-43F1-8B13-C75ABCC5A0DE}" type="slidenum">
              <a:rPr lang="fr-FR"/>
              <a:pPr>
                <a:defRPr/>
              </a:pPr>
              <a:t>‹N°›</a:t>
            </a:fld>
            <a:endParaRPr lang="fr-FR"/>
          </a:p>
        </p:txBody>
      </p:sp>
      <p:sp>
        <p:nvSpPr>
          <p:cNvPr id="7" name="Espace réservé du pied de page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2"/>
          <p:cNvSpPr>
            <a:spLocks noGrp="1"/>
          </p:cNvSpPr>
          <p:nvPr>
            <p:ph type="ftr" sz="quarter" idx="10"/>
          </p:nvPr>
        </p:nvSpPr>
        <p:spPr/>
        <p:txBody>
          <a:bodyPr/>
          <a:lstStyle>
            <a:lvl1pPr>
              <a:defRPr/>
            </a:lvl1pPr>
          </a:lstStyle>
          <a:p>
            <a:pPr>
              <a:defRPr/>
            </a:pPr>
            <a:endParaRPr lang="fr-FR"/>
          </a:p>
        </p:txBody>
      </p:sp>
      <p:sp>
        <p:nvSpPr>
          <p:cNvPr id="5" name="Espace réservé de la date 13"/>
          <p:cNvSpPr>
            <a:spLocks noGrp="1"/>
          </p:cNvSpPr>
          <p:nvPr>
            <p:ph type="dt" sz="half"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332188B-E81B-416E-BD96-229612B68D03}"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2"/>
          <p:cNvSpPr>
            <a:spLocks noGrp="1"/>
          </p:cNvSpPr>
          <p:nvPr>
            <p:ph type="ftr" sz="quarter" idx="10"/>
          </p:nvPr>
        </p:nvSpPr>
        <p:spPr/>
        <p:txBody>
          <a:bodyPr/>
          <a:lstStyle>
            <a:lvl1pPr>
              <a:defRPr/>
            </a:lvl1pPr>
          </a:lstStyle>
          <a:p>
            <a:pPr>
              <a:defRPr/>
            </a:pPr>
            <a:endParaRPr lang="fr-FR"/>
          </a:p>
        </p:txBody>
      </p:sp>
      <p:sp>
        <p:nvSpPr>
          <p:cNvPr id="5" name="Espace réservé de la date 13"/>
          <p:cNvSpPr>
            <a:spLocks noGrp="1"/>
          </p:cNvSpPr>
          <p:nvPr>
            <p:ph type="dt" sz="half"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85BB7107-5093-4210-B149-C676F344A29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5" name="Espace réservé de la date 7"/>
          <p:cNvSpPr>
            <a:spLocks noGrp="1"/>
          </p:cNvSpPr>
          <p:nvPr>
            <p:ph type="dt" sz="half" idx="10"/>
          </p:nvPr>
        </p:nvSpPr>
        <p:spPr>
          <a:xfrm>
            <a:off x="5562600" y="6513513"/>
            <a:ext cx="3001963" cy="274637"/>
          </a:xfrm>
        </p:spPr>
        <p:txBody>
          <a:bodyPr vert="horz" rtlCol="0"/>
          <a:lstStyle>
            <a:lvl1pPr>
              <a:defRPr/>
            </a:lvl1pPr>
            <a:extLst/>
          </a:lstStyle>
          <a:p>
            <a:pPr>
              <a:defRPr/>
            </a:pPr>
            <a:endParaRPr lang="fr-FR"/>
          </a:p>
        </p:txBody>
      </p:sp>
      <p:sp>
        <p:nvSpPr>
          <p:cNvPr id="6" name="Espace réservé du numéro de diapositive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EB6F207-251A-4208-9B3B-6D746B17A43E}" type="slidenum">
              <a:rPr lang="fr-FR"/>
              <a:pPr>
                <a:defRPr/>
              </a:pPr>
              <a:t>‹N°›</a:t>
            </a:fld>
            <a:endParaRPr lang="fr-FR"/>
          </a:p>
        </p:txBody>
      </p:sp>
      <p:sp>
        <p:nvSpPr>
          <p:cNvPr id="7" name="Espace réservé du pied de page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p:txBody>
          <a:bodyPr/>
          <a:lstStyle>
            <a:lvl1pPr>
              <a:defRPr/>
            </a:lvl1pPr>
            <a:extLst/>
          </a:lstStyle>
          <a:p>
            <a:pPr>
              <a:defRPr/>
            </a:pPr>
            <a:endParaRPr lang="fr-FR"/>
          </a:p>
        </p:txBody>
      </p:sp>
      <p:sp>
        <p:nvSpPr>
          <p:cNvPr id="7" name="Espace réservé du pied de page 5"/>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6"/>
          <p:cNvSpPr>
            <a:spLocks noGrp="1"/>
          </p:cNvSpPr>
          <p:nvPr>
            <p:ph type="sldNum" sz="quarter" idx="12"/>
          </p:nvPr>
        </p:nvSpPr>
        <p:spPr>
          <a:xfrm>
            <a:off x="8640763" y="6515100"/>
            <a:ext cx="465137" cy="273050"/>
          </a:xfrm>
        </p:spPr>
        <p:txBody>
          <a:bodyPr/>
          <a:lstStyle>
            <a:lvl1pPr>
              <a:defRPr/>
            </a:lvl1pPr>
            <a:extLst/>
          </a:lstStyle>
          <a:p>
            <a:pPr>
              <a:defRPr/>
            </a:pPr>
            <a:fld id="{FD97B28A-95CE-417F-A539-DA7ACF1B7EC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re 1"/>
          <p:cNvSpPr>
            <a:spLocks noGrp="1"/>
          </p:cNvSpPr>
          <p:nvPr>
            <p:ph type="title"/>
          </p:nvPr>
        </p:nvSpPr>
        <p:spPr>
          <a:xfrm>
            <a:off x="457200" y="251948"/>
            <a:ext cx="8229600" cy="1143000"/>
          </a:xfrm>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Espace réservé de la date 6"/>
          <p:cNvSpPr>
            <a:spLocks noGrp="1"/>
          </p:cNvSpPr>
          <p:nvPr>
            <p:ph type="dt" sz="half" idx="10"/>
          </p:nvPr>
        </p:nvSpPr>
        <p:spPr/>
        <p:txBody>
          <a:bodyPr/>
          <a:lstStyle>
            <a:lvl1pPr>
              <a:defRPr/>
            </a:lvl1pPr>
            <a:extLst/>
          </a:lstStyle>
          <a:p>
            <a:pPr>
              <a:defRPr/>
            </a:pPr>
            <a:endParaRPr lang="fr-FR"/>
          </a:p>
        </p:txBody>
      </p:sp>
      <p:sp>
        <p:nvSpPr>
          <p:cNvPr id="10" name="Espace réservé du pied de page 7"/>
          <p:cNvSpPr>
            <a:spLocks noGrp="1"/>
          </p:cNvSpPr>
          <p:nvPr>
            <p:ph type="ftr" sz="quarter" idx="11"/>
          </p:nvPr>
        </p:nvSpPr>
        <p:spPr/>
        <p:txBody>
          <a:bodyPr/>
          <a:lstStyle>
            <a:lvl1pPr>
              <a:defRPr/>
            </a:lvl1pPr>
            <a:extLst/>
          </a:lstStyle>
          <a:p>
            <a:pPr>
              <a:defRPr/>
            </a:pPr>
            <a:endParaRPr lang="fr-FR"/>
          </a:p>
        </p:txBody>
      </p:sp>
      <p:sp>
        <p:nvSpPr>
          <p:cNvPr id="11" name="Espace réservé du numéro de diapositive 8"/>
          <p:cNvSpPr>
            <a:spLocks noGrp="1"/>
          </p:cNvSpPr>
          <p:nvPr>
            <p:ph type="sldNum" sz="quarter" idx="12"/>
          </p:nvPr>
        </p:nvSpPr>
        <p:spPr>
          <a:xfrm>
            <a:off x="8640763" y="6515100"/>
            <a:ext cx="465137" cy="273050"/>
          </a:xfrm>
        </p:spPr>
        <p:txBody>
          <a:bodyPr/>
          <a:lstStyle>
            <a:lvl1pPr>
              <a:defRPr/>
            </a:lvl1pPr>
            <a:extLst/>
          </a:lstStyle>
          <a:p>
            <a:pPr>
              <a:defRPr/>
            </a:pPr>
            <a:fld id="{4FB9D48F-F925-47EF-BD7F-495BA2005E4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457200" y="253218"/>
            <a:ext cx="8229600" cy="1143000"/>
          </a:xfrm>
        </p:spPr>
        <p:txBody>
          <a:bodyPr/>
          <a:lstStyle>
            <a:extLst/>
          </a:lstStyle>
          <a:p>
            <a:r>
              <a:rPr lang="fr-FR" smtClean="0"/>
              <a:t>Cliquez pour modifier le style du titre</a:t>
            </a:r>
            <a:endParaRPr lang="en-US"/>
          </a:p>
        </p:txBody>
      </p:sp>
      <p:sp>
        <p:nvSpPr>
          <p:cNvPr id="4" name="Espace réservé de la date 2"/>
          <p:cNvSpPr>
            <a:spLocks noGrp="1"/>
          </p:cNvSpPr>
          <p:nvPr>
            <p:ph type="dt" sz="half" idx="10"/>
          </p:nvPr>
        </p:nvSpPr>
        <p:spPr/>
        <p:txBody>
          <a:bodyPr/>
          <a:lstStyle>
            <a:lvl1pPr>
              <a:defRPr/>
            </a:lvl1pPr>
            <a:extLst/>
          </a:lstStyle>
          <a:p>
            <a:pPr>
              <a:defRPr/>
            </a:pPr>
            <a:endParaRPr lang="fr-FR"/>
          </a:p>
        </p:txBody>
      </p:sp>
      <p:sp>
        <p:nvSpPr>
          <p:cNvPr id="5" name="Espace réservé du pied de page 3"/>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extLst/>
          </a:lstStyle>
          <a:p>
            <a:pPr>
              <a:defRPr/>
            </a:pPr>
            <a:fld id="{8778D2A7-2E8A-46D4-B637-B26A328FE2D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lvl1pPr>
          </a:lstStyle>
          <a:p>
            <a:pPr>
              <a:defRPr/>
            </a:pPr>
            <a:endParaRPr lang="fr-FR"/>
          </a:p>
        </p:txBody>
      </p:sp>
      <p:sp>
        <p:nvSpPr>
          <p:cNvPr id="3" name="Espace réservé de la date 13"/>
          <p:cNvSpPr>
            <a:spLocks noGrp="1"/>
          </p:cNvSpPr>
          <p:nvPr>
            <p:ph type="dt" sz="half"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EF9BEC29-265C-48FB-B886-DF9BFCBFB98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4963136" y="304800"/>
            <a:ext cx="3931920" cy="762000"/>
          </a:xfrm>
        </p:spPr>
        <p:txBody>
          <a:bodyPr/>
          <a:lstStyle>
            <a:lvl1pPr marL="0" algn="r">
              <a:buNone/>
              <a:defRPr sz="2000" b="1"/>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8"/>
          <p:cNvSpPr>
            <a:spLocks noGrp="1"/>
          </p:cNvSpPr>
          <p:nvPr>
            <p:ph type="dt" sz="half" idx="10"/>
          </p:nvPr>
        </p:nvSpPr>
        <p:spPr>
          <a:xfrm>
            <a:off x="5562600" y="6513513"/>
            <a:ext cx="3001963" cy="274637"/>
          </a:xfrm>
        </p:spPr>
        <p:txBody>
          <a:bodyPr vert="horz" rtlCol="0"/>
          <a:lstStyle>
            <a:lvl1pPr>
              <a:defRPr/>
            </a:lvl1pPr>
            <a:extLst/>
          </a:lstStyle>
          <a:p>
            <a:pPr>
              <a:defRPr/>
            </a:pPr>
            <a:endParaRPr lang="fr-FR"/>
          </a:p>
        </p:txBody>
      </p:sp>
      <p:sp>
        <p:nvSpPr>
          <p:cNvPr id="7" name="Espace réservé du numéro de diapositive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DB4806A5-59B7-4130-B457-97EDAE9BDF2A}" type="slidenum">
              <a:rPr lang="fr-FR"/>
              <a:pPr>
                <a:defRPr/>
              </a:pPr>
              <a:t>‹N°›</a:t>
            </a:fld>
            <a:endParaRPr lang="fr-FR"/>
          </a:p>
        </p:txBody>
      </p:sp>
      <p:sp>
        <p:nvSpPr>
          <p:cNvPr id="8" name="Espace réservé du pied de page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lstStyle>
            <a:lvl1pPr marL="0" algn="r">
              <a:buNone/>
              <a:defRPr sz="2000" b="1"/>
            </a:lvl1pPr>
            <a:extLst/>
          </a:lstStyle>
          <a:p>
            <a:r>
              <a:rPr lang="fr-FR" smtClean="0"/>
              <a:t>Cliquez pour modifier le style du titre</a:t>
            </a:r>
            <a:endParaRPr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fr-FR" noProof="0" smtClean="0"/>
              <a:t>Cliquez sur l'icône pour ajouter une image</a:t>
            </a:r>
            <a:endParaRPr lang="en-US" noProof="0" dirty="0"/>
          </a:p>
        </p:txBody>
      </p:sp>
      <p:sp>
        <p:nvSpPr>
          <p:cNvPr id="5" name="Espace réservé de la date 7"/>
          <p:cNvSpPr>
            <a:spLocks noGrp="1"/>
          </p:cNvSpPr>
          <p:nvPr>
            <p:ph type="dt" sz="half" idx="10"/>
          </p:nvPr>
        </p:nvSpPr>
        <p:spPr>
          <a:xfrm>
            <a:off x="5562600" y="6508750"/>
            <a:ext cx="3001963" cy="274638"/>
          </a:xfrm>
        </p:spPr>
        <p:txBody>
          <a:bodyPr vert="horz" rtlCol="0"/>
          <a:lstStyle>
            <a:lvl1pPr>
              <a:defRPr/>
            </a:lvl1pPr>
            <a:extLst/>
          </a:lstStyle>
          <a:p>
            <a:pPr>
              <a:defRPr/>
            </a:pPr>
            <a:endParaRPr lang="fr-FR"/>
          </a:p>
        </p:txBody>
      </p:sp>
      <p:sp>
        <p:nvSpPr>
          <p:cNvPr id="6" name="Espace réservé du numéro de diapositive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409B728-F95C-4762-8CA7-2146DE4C78F7}" type="slidenum">
              <a:rPr lang="fr-FR"/>
              <a:pPr>
                <a:defRPr/>
              </a:pPr>
              <a:t>‹N°›</a:t>
            </a:fld>
            <a:endParaRPr lang="fr-FR"/>
          </a:p>
        </p:txBody>
      </p:sp>
      <p:sp>
        <p:nvSpPr>
          <p:cNvPr id="7" name="Espace réservé du pied de page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Espace réservé du pied de page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itchFamily="34" charset="0"/>
                <a:cs typeface="Arial" pitchFamily="34" charset="0"/>
              </a:defRPr>
            </a:lvl1pPr>
            <a:extLst/>
          </a:lstStyle>
          <a:p>
            <a:pPr>
              <a:defRPr/>
            </a:pPr>
            <a:endParaRPr lang="fr-FR"/>
          </a:p>
        </p:txBody>
      </p:sp>
      <p:sp>
        <p:nvSpPr>
          <p:cNvPr id="14" name="Espace réservé de la date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itchFamily="34" charset="0"/>
                <a:cs typeface="Arial" pitchFamily="34" charset="0"/>
              </a:defRPr>
            </a:lvl1pPr>
            <a:extLst/>
          </a:lstStyle>
          <a:p>
            <a:pPr>
              <a:defRPr/>
            </a:pPr>
            <a:endParaRPr lang="fr-FR"/>
          </a:p>
        </p:txBody>
      </p:sp>
      <p:sp>
        <p:nvSpPr>
          <p:cNvPr id="23" name="Espace réservé du numéro de diapositive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pitchFamily="34" charset="0"/>
                <a:cs typeface="Arial" pitchFamily="34" charset="0"/>
              </a:defRPr>
            </a:lvl1pPr>
            <a:extLst/>
          </a:lstStyle>
          <a:p>
            <a:pPr>
              <a:defRPr/>
            </a:pPr>
            <a:fld id="{4E2178AC-9C9F-4BDE-BDE5-2877B257C103}" type="slidenum">
              <a:rPr lang="fr-FR"/>
              <a:pPr>
                <a:defRPr/>
              </a:pPr>
              <a:t>‹N°›</a:t>
            </a:fld>
            <a:endParaRPr lang="fr-FR"/>
          </a:p>
        </p:txBody>
      </p:sp>
      <p:sp>
        <p:nvSpPr>
          <p:cNvPr id="22" name="Espace réservé du titre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fr-FR" smtClean="0"/>
              <a:t>Cliquez pour modifier le style du titre</a:t>
            </a:r>
            <a:endParaRPr lang="en-US"/>
          </a:p>
        </p:txBody>
      </p:sp>
      <p:sp>
        <p:nvSpPr>
          <p:cNvPr id="3081" name="Espace réservé du texte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dk1" tx1="lt1" bg2="dk2" tx2="lt2" accent1="accent1" accent2="accent2" accent3="accent3" accent4="accent4" accent5="accent5" accent6="accent6" hlink="hlink" folHlink="folHlink"/>
  <p:sldLayoutIdLst>
    <p:sldLayoutId id="2147486152" r:id="rId1"/>
    <p:sldLayoutId id="2147486153" r:id="rId2"/>
    <p:sldLayoutId id="2147486154" r:id="rId3"/>
    <p:sldLayoutId id="2147486155" r:id="rId4"/>
    <p:sldLayoutId id="2147486156" r:id="rId5"/>
    <p:sldLayoutId id="2147486157" r:id="rId6"/>
    <p:sldLayoutId id="2147486132" r:id="rId7"/>
    <p:sldLayoutId id="2147486158" r:id="rId8"/>
    <p:sldLayoutId id="2147486159" r:id="rId9"/>
    <p:sldLayoutId id="2147486133" r:id="rId10"/>
    <p:sldLayoutId id="2147486134"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Espace réservé du pied de page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pitchFamily="34" charset="0"/>
                <a:cs typeface="Arial" pitchFamily="34" charset="0"/>
              </a:defRPr>
            </a:lvl1pPr>
            <a:extLst/>
          </a:lstStyle>
          <a:p>
            <a:pPr>
              <a:defRPr/>
            </a:pPr>
            <a:endParaRPr lang="fr-FR"/>
          </a:p>
        </p:txBody>
      </p:sp>
      <p:sp>
        <p:nvSpPr>
          <p:cNvPr id="14" name="Espace réservé de la date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pitchFamily="34" charset="0"/>
                <a:cs typeface="Arial" pitchFamily="34" charset="0"/>
              </a:defRPr>
            </a:lvl1pPr>
            <a:extLst/>
          </a:lstStyle>
          <a:p>
            <a:pPr>
              <a:defRPr/>
            </a:pPr>
            <a:endParaRPr lang="fr-FR"/>
          </a:p>
        </p:txBody>
      </p:sp>
      <p:sp>
        <p:nvSpPr>
          <p:cNvPr id="23" name="Espace réservé du numéro de diapositive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latin typeface="Arial" pitchFamily="34" charset="0"/>
                <a:cs typeface="Arial" pitchFamily="34" charset="0"/>
              </a:defRPr>
            </a:lvl1pPr>
            <a:extLst/>
          </a:lstStyle>
          <a:p>
            <a:pPr>
              <a:defRPr/>
            </a:pPr>
            <a:fld id="{F1B0EB91-E7F8-4EF2-9584-0A80EF9AF4BF}" type="slidenum">
              <a:rPr lang="fr-FR"/>
              <a:pPr>
                <a:defRPr/>
              </a:pPr>
              <a:t>‹N°›</a:t>
            </a:fld>
            <a:endParaRPr lang="fr-FR"/>
          </a:p>
        </p:txBody>
      </p:sp>
      <p:sp>
        <p:nvSpPr>
          <p:cNvPr id="22" name="Espace réservé du titre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fr-FR" smtClean="0"/>
              <a:t>Cliquez pour modifier le style du titre</a:t>
            </a:r>
            <a:endParaRPr lang="en-US"/>
          </a:p>
        </p:txBody>
      </p:sp>
      <p:sp>
        <p:nvSpPr>
          <p:cNvPr id="7177" name="Espace réservé du texte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dk1" tx1="lt1" bg2="dk2" tx2="lt2" accent1="accent1" accent2="accent2" accent3="accent3" accent4="accent4" accent5="accent5" accent6="accent6" hlink="hlink" folHlink="folHlink"/>
  <p:sldLayoutIdLst>
    <p:sldLayoutId id="2147486179" r:id="rId1"/>
    <p:sldLayoutId id="2147486180" r:id="rId2"/>
    <p:sldLayoutId id="2147486181" r:id="rId3"/>
    <p:sldLayoutId id="2147486182" r:id="rId4"/>
    <p:sldLayoutId id="2147486183" r:id="rId5"/>
    <p:sldLayoutId id="2147486184" r:id="rId6"/>
    <p:sldLayoutId id="2147486149" r:id="rId7"/>
    <p:sldLayoutId id="2147486185" r:id="rId8"/>
    <p:sldLayoutId id="2147486186" r:id="rId9"/>
    <p:sldLayoutId id="2147486150" r:id="rId10"/>
    <p:sldLayoutId id="2147486151"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34.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2.jpeg"/><Relationship Id="rId11" Type="http://schemas.openxmlformats.org/officeDocument/2006/relationships/image" Target="../media/image38.png"/><Relationship Id="rId5" Type="http://schemas.openxmlformats.org/officeDocument/2006/relationships/image" Target="../media/image51.png"/><Relationship Id="rId10" Type="http://schemas.openxmlformats.org/officeDocument/2006/relationships/image" Target="../media/image37.png"/><Relationship Id="rId4" Type="http://schemas.openxmlformats.org/officeDocument/2006/relationships/image" Target="../media/image50.jpe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chart" Target="../charts/chart1.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chart" Target="../charts/chart2.xml"/><Relationship Id="rId7"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552" y="620688"/>
            <a:ext cx="8229600" cy="1607839"/>
          </a:xfrm>
        </p:spPr>
        <p:txBody>
          <a:bodyPr>
            <a:normAutofit fontScale="90000"/>
          </a:bodyPr>
          <a:lstStyle/>
          <a:p>
            <a:pPr algn="ctr" eaLnBrk="1" fontAlgn="auto" hangingPunct="1">
              <a:spcAft>
                <a:spcPts val="0"/>
              </a:spcAft>
              <a:defRPr/>
            </a:pPr>
            <a:r>
              <a:rPr lang="fr-FR" sz="4200" dirty="0" smtClean="0">
                <a:solidFill>
                  <a:srgbClr val="92D050"/>
                </a:solidFill>
              </a:rPr>
              <a:t>Utilisation des drones dans le domaine agricole</a:t>
            </a:r>
            <a:br>
              <a:rPr lang="fr-FR" sz="4200" dirty="0" smtClean="0">
                <a:solidFill>
                  <a:srgbClr val="92D050"/>
                </a:solidFill>
              </a:rPr>
            </a:br>
            <a:r>
              <a:rPr lang="fr-FR" sz="4200" dirty="0" smtClean="0">
                <a:solidFill>
                  <a:srgbClr val="92D050"/>
                </a:solidFill>
              </a:rPr>
              <a:t> en Tunisie</a:t>
            </a:r>
          </a:p>
        </p:txBody>
      </p:sp>
      <p:sp>
        <p:nvSpPr>
          <p:cNvPr id="44035" name="Rectangle 3"/>
          <p:cNvSpPr>
            <a:spLocks noGrp="1" noChangeArrowheads="1"/>
          </p:cNvSpPr>
          <p:nvPr>
            <p:ph type="subTitle" idx="1"/>
          </p:nvPr>
        </p:nvSpPr>
        <p:spPr>
          <a:xfrm>
            <a:off x="5011723" y="5072074"/>
            <a:ext cx="4132277" cy="1569660"/>
          </a:xfrm>
        </p:spPr>
        <p:txBody>
          <a:bodyPr wrap="square">
            <a:spAutoFit/>
          </a:bodyPr>
          <a:lstStyle/>
          <a:p>
            <a:pPr algn="l" eaLnBrk="1" hangingPunct="1">
              <a:spcBef>
                <a:spcPct val="0"/>
              </a:spcBef>
            </a:pPr>
            <a:r>
              <a:rPr lang="fr-FR" sz="2400" dirty="0" smtClean="0">
                <a:solidFill>
                  <a:schemeClr val="bg1"/>
                </a:solidFill>
              </a:rPr>
              <a:t>Hatem Mabrouk, 4/11/2015</a:t>
            </a:r>
          </a:p>
          <a:p>
            <a:pPr algn="l" eaLnBrk="1" hangingPunct="1">
              <a:spcBef>
                <a:spcPct val="0"/>
              </a:spcBef>
            </a:pPr>
            <a:r>
              <a:rPr lang="fr-FR" sz="2400" dirty="0" smtClean="0">
                <a:solidFill>
                  <a:schemeClr val="bg1"/>
                </a:solidFill>
              </a:rPr>
              <a:t>Fatma Ben </a:t>
            </a:r>
            <a:r>
              <a:rPr lang="fr-FR" sz="2400" dirty="0" err="1" smtClean="0">
                <a:solidFill>
                  <a:schemeClr val="bg1"/>
                </a:solidFill>
              </a:rPr>
              <a:t>Jemaa</a:t>
            </a:r>
            <a:endParaRPr lang="fr-FR" sz="2400" dirty="0" smtClean="0">
              <a:solidFill>
                <a:schemeClr val="bg1"/>
              </a:solidFill>
            </a:endParaRPr>
          </a:p>
          <a:p>
            <a:pPr algn="l" eaLnBrk="1" hangingPunct="1">
              <a:spcBef>
                <a:spcPct val="0"/>
              </a:spcBef>
            </a:pPr>
            <a:r>
              <a:rPr lang="fr-FR" sz="2400" dirty="0" smtClean="0">
                <a:solidFill>
                  <a:schemeClr val="bg1"/>
                </a:solidFill>
              </a:rPr>
              <a:t>Denis </a:t>
            </a:r>
            <a:r>
              <a:rPr lang="fr-FR" sz="2400" dirty="0" err="1" smtClean="0">
                <a:solidFill>
                  <a:schemeClr val="bg1"/>
                </a:solidFill>
              </a:rPr>
              <a:t>Feurer</a:t>
            </a:r>
            <a:endParaRPr lang="fr-FR" sz="2400" dirty="0" smtClean="0">
              <a:solidFill>
                <a:schemeClr val="bg1"/>
              </a:solidFill>
            </a:endParaRPr>
          </a:p>
          <a:p>
            <a:pPr algn="l" eaLnBrk="1" hangingPunct="1">
              <a:spcBef>
                <a:spcPct val="0"/>
              </a:spcBef>
            </a:pPr>
            <a:r>
              <a:rPr lang="fr-FR" sz="2400" dirty="0" smtClean="0">
                <a:solidFill>
                  <a:schemeClr val="bg1"/>
                </a:solidFill>
              </a:rPr>
              <a:t>Sylvain </a:t>
            </a:r>
            <a:r>
              <a:rPr lang="fr-FR" sz="2400" dirty="0" err="1" smtClean="0">
                <a:solidFill>
                  <a:schemeClr val="bg1"/>
                </a:solidFill>
              </a:rPr>
              <a:t>Massuel</a:t>
            </a:r>
            <a:endParaRPr lang="fr-FR" sz="2400" dirty="0" smtClean="0">
              <a:solidFill>
                <a:schemeClr val="bg1"/>
              </a:solidFill>
            </a:endParaRPr>
          </a:p>
        </p:txBody>
      </p:sp>
      <p:sp>
        <p:nvSpPr>
          <p:cNvPr id="5" name="Rectangle 4"/>
          <p:cNvSpPr/>
          <p:nvPr/>
        </p:nvSpPr>
        <p:spPr>
          <a:xfrm>
            <a:off x="611188" y="5373688"/>
            <a:ext cx="1152525" cy="1223962"/>
          </a:xfrm>
          <a:prstGeom prst="rect">
            <a:avLst/>
          </a:prstGeom>
          <a:blipFill>
            <a:blip r:embed="rId3" cstate="print"/>
            <a:stretch>
              <a:fillRect/>
            </a:stretch>
          </a:blipFill>
          <a:ln w="3492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1692275" y="3429000"/>
            <a:ext cx="5832475" cy="1077913"/>
          </a:xfrm>
          <a:prstGeom prst="rect">
            <a:avLst/>
          </a:prstGeom>
        </p:spPr>
        <p:txBody>
          <a:bodyPr>
            <a:spAutoFit/>
          </a:bodyPr>
          <a:lstStyle/>
          <a:p>
            <a:pPr algn="ctr">
              <a:defRPr/>
            </a:pPr>
            <a:r>
              <a:rPr lang="fr-FR" sz="3200" i="1" dirty="0">
                <a:solidFill>
                  <a:srgbClr val="FFC000"/>
                </a:solidFill>
                <a:latin typeface="+mj-lt"/>
              </a:rPr>
              <a:t>Cas de la gestion technique d'un verger de pêcher</a:t>
            </a:r>
            <a:endParaRPr lang="fr-FR" sz="3200" dirty="0">
              <a:solidFill>
                <a:srgbClr val="FFC000"/>
              </a:solidFill>
              <a:latin typeface="+mj-lt"/>
            </a:endParaRPr>
          </a:p>
        </p:txBody>
      </p:sp>
      <p:pic>
        <p:nvPicPr>
          <p:cNvPr id="1026" name="Picture 2" descr="D:\Google drive\Desktop\IRD-grand.gif"/>
          <p:cNvPicPr>
            <a:picLocks noChangeAspect="1" noChangeArrowheads="1"/>
          </p:cNvPicPr>
          <p:nvPr/>
        </p:nvPicPr>
        <p:blipFill>
          <a:blip r:embed="rId4"/>
          <a:srcRect/>
          <a:stretch>
            <a:fillRect/>
          </a:stretch>
        </p:blipFill>
        <p:spPr bwMode="auto">
          <a:xfrm>
            <a:off x="1928794" y="5357826"/>
            <a:ext cx="2159469" cy="1166810"/>
          </a:xfrm>
          <a:prstGeom prst="rect">
            <a:avLst/>
          </a:prstGeom>
          <a:noFill/>
        </p:spPr>
      </p:pic>
    </p:spTree>
  </p:cSld>
  <p:clrMapOvr>
    <a:masterClrMapping/>
  </p:clrMapOvr>
  <p:transition advTm="139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MEGA\Desktop\Hemisfer.JPG"/>
          <p:cNvPicPr>
            <a:picLocks noChangeAspect="1" noChangeArrowheads="1"/>
          </p:cNvPicPr>
          <p:nvPr/>
        </p:nvPicPr>
        <p:blipFill>
          <a:blip r:embed="rId3" cstate="print"/>
          <a:srcRect/>
          <a:stretch>
            <a:fillRect/>
          </a:stretch>
        </p:blipFill>
        <p:spPr bwMode="auto">
          <a:xfrm>
            <a:off x="3923928" y="1916832"/>
            <a:ext cx="4536504" cy="3971230"/>
          </a:xfrm>
          <a:prstGeom prst="rect">
            <a:avLst/>
          </a:prstGeom>
          <a:noFill/>
        </p:spPr>
      </p:pic>
      <p:sp>
        <p:nvSpPr>
          <p:cNvPr id="2" name="Titre 1"/>
          <p:cNvSpPr>
            <a:spLocks noGrp="1"/>
          </p:cNvSpPr>
          <p:nvPr>
            <p:ph type="title"/>
          </p:nvPr>
        </p:nvSpPr>
        <p:spPr/>
        <p:txBody>
          <a:bodyPr anchor="ctr">
            <a:normAutofit/>
          </a:bodyPr>
          <a:lstStyle/>
          <a:p>
            <a:pPr>
              <a:defRPr/>
            </a:pPr>
            <a:r>
              <a:rPr lang="fr-FR" sz="3600" i="1" dirty="0" smtClean="0">
                <a:solidFill>
                  <a:srgbClr val="FF6600"/>
                </a:solidFill>
              </a:rPr>
              <a:t>De la photo hémisphérique </a:t>
            </a:r>
            <a:r>
              <a:rPr lang="fr-FR" sz="3600" i="1" dirty="0" smtClean="0">
                <a:solidFill>
                  <a:srgbClr val="99CC00"/>
                </a:solidFill>
              </a:rPr>
              <a:t>…au LAI</a:t>
            </a:r>
            <a:endParaRPr lang="fr-FR" sz="3600" i="1" dirty="0">
              <a:solidFill>
                <a:srgbClr val="99CC00"/>
              </a:solidFill>
            </a:endParaRPr>
          </a:p>
        </p:txBody>
      </p:sp>
      <p:pic>
        <p:nvPicPr>
          <p:cNvPr id="5" name="Image 4" descr="15 [convertir].JPG"/>
          <p:cNvPicPr/>
          <p:nvPr/>
        </p:nvPicPr>
        <p:blipFill>
          <a:blip r:embed="rId4" cstate="print"/>
          <a:stretch>
            <a:fillRect/>
          </a:stretch>
        </p:blipFill>
        <p:spPr>
          <a:xfrm>
            <a:off x="395536" y="2060848"/>
            <a:ext cx="2837815" cy="2114550"/>
          </a:xfrm>
          <a:prstGeom prst="rect">
            <a:avLst/>
          </a:prstGeom>
        </p:spPr>
      </p:pic>
      <p:pic>
        <p:nvPicPr>
          <p:cNvPr id="6" name="Image 5" descr="15 [convertir] nb.jpg"/>
          <p:cNvPicPr/>
          <p:nvPr/>
        </p:nvPicPr>
        <p:blipFill>
          <a:blip r:embed="rId5" cstate="print"/>
          <a:stretch>
            <a:fillRect/>
          </a:stretch>
        </p:blipFill>
        <p:spPr>
          <a:xfrm>
            <a:off x="5220072" y="2636912"/>
            <a:ext cx="3168352" cy="2592288"/>
          </a:xfrm>
          <a:prstGeom prst="rect">
            <a:avLst/>
          </a:prstGeom>
        </p:spPr>
      </p:pic>
      <p:sp>
        <p:nvSpPr>
          <p:cNvPr id="9" name="Flèche droite 8"/>
          <p:cNvSpPr/>
          <p:nvPr/>
        </p:nvSpPr>
        <p:spPr>
          <a:xfrm>
            <a:off x="3347864" y="3068960"/>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flipH="1">
            <a:off x="2771800" y="5085184"/>
            <a:ext cx="1008112" cy="36004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652120" y="1556792"/>
            <a:ext cx="1172116" cy="369332"/>
          </a:xfrm>
          <a:prstGeom prst="rect">
            <a:avLst/>
          </a:prstGeom>
          <a:noFill/>
        </p:spPr>
        <p:txBody>
          <a:bodyPr wrap="none" rtlCol="0">
            <a:spAutoFit/>
          </a:bodyPr>
          <a:lstStyle/>
          <a:p>
            <a:r>
              <a:rPr lang="fr-FR" b="1" i="1" dirty="0" err="1" smtClean="0">
                <a:solidFill>
                  <a:srgbClr val="003300"/>
                </a:solidFill>
              </a:rPr>
              <a:t>Hemisfer</a:t>
            </a:r>
            <a:endParaRPr lang="fr-FR" b="1" i="1" dirty="0">
              <a:solidFill>
                <a:srgbClr val="003300"/>
              </a:solidFill>
            </a:endParaRPr>
          </a:p>
        </p:txBody>
      </p:sp>
      <p:sp>
        <p:nvSpPr>
          <p:cNvPr id="14" name="ZoneTexte 13"/>
          <p:cNvSpPr txBox="1"/>
          <p:nvPr/>
        </p:nvSpPr>
        <p:spPr>
          <a:xfrm>
            <a:off x="4644008" y="6093296"/>
            <a:ext cx="3454792" cy="369332"/>
          </a:xfrm>
          <a:prstGeom prst="rect">
            <a:avLst/>
          </a:prstGeom>
          <a:noFill/>
        </p:spPr>
        <p:txBody>
          <a:bodyPr wrap="none" rtlCol="0">
            <a:spAutoFit/>
          </a:bodyPr>
          <a:lstStyle/>
          <a:p>
            <a:r>
              <a:rPr lang="fr-FR" dirty="0" smtClean="0">
                <a:solidFill>
                  <a:schemeClr val="bg1"/>
                </a:solidFill>
              </a:rPr>
              <a:t>Analyse d’image hémisphérique</a:t>
            </a:r>
            <a:endParaRPr lang="fr-FR" dirty="0">
              <a:solidFill>
                <a:schemeClr val="bg1"/>
              </a:solidFill>
            </a:endParaRPr>
          </a:p>
        </p:txBody>
      </p:sp>
      <p:grpSp>
        <p:nvGrpSpPr>
          <p:cNvPr id="17" name="Groupe 16"/>
          <p:cNvGrpSpPr/>
          <p:nvPr/>
        </p:nvGrpSpPr>
        <p:grpSpPr>
          <a:xfrm>
            <a:off x="1043608" y="4653136"/>
            <a:ext cx="1493179" cy="1162502"/>
            <a:chOff x="1566653" y="1069181"/>
            <a:chExt cx="6614545" cy="3882362"/>
          </a:xfrm>
        </p:grpSpPr>
        <p:grpSp>
          <p:nvGrpSpPr>
            <p:cNvPr id="18" name="Groupe 9"/>
            <p:cNvGrpSpPr/>
            <p:nvPr/>
          </p:nvGrpSpPr>
          <p:grpSpPr>
            <a:xfrm>
              <a:off x="1566653" y="1112968"/>
              <a:ext cx="2293331" cy="3838575"/>
              <a:chOff x="1566653" y="925165"/>
              <a:chExt cx="2293331" cy="3838575"/>
            </a:xfrm>
          </p:grpSpPr>
          <p:pic>
            <p:nvPicPr>
              <p:cNvPr id="24" name="Picture 6" descr="D:\MEGA\Desktop\sans-titre.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036153">
                <a:off x="38313" y="2453505"/>
                <a:ext cx="3838575" cy="781896"/>
              </a:xfrm>
              <a:prstGeom prst="rect">
                <a:avLst/>
              </a:prstGeom>
              <a:noFill/>
            </p:spPr>
          </p:pic>
          <p:pic>
            <p:nvPicPr>
              <p:cNvPr id="25" name="Picture 6" descr="D:\MEGA\Desktop\sans-titre.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436153">
                <a:off x="1829328" y="4058194"/>
                <a:ext cx="2030656" cy="595994"/>
              </a:xfrm>
              <a:prstGeom prst="rect">
                <a:avLst/>
              </a:prstGeom>
              <a:noFill/>
            </p:spPr>
          </p:pic>
        </p:grpSp>
        <p:grpSp>
          <p:nvGrpSpPr>
            <p:cNvPr id="19" name="Groupe 10"/>
            <p:cNvGrpSpPr/>
            <p:nvPr/>
          </p:nvGrpSpPr>
          <p:grpSpPr>
            <a:xfrm>
              <a:off x="4299571" y="1099681"/>
              <a:ext cx="2287520" cy="3851862"/>
              <a:chOff x="4299571" y="1099681"/>
              <a:chExt cx="2287520" cy="3851862"/>
            </a:xfrm>
          </p:grpSpPr>
          <p:pic>
            <p:nvPicPr>
              <p:cNvPr id="21" name="Picture 6" descr="D:\MEGA\Desktop\sans-titre.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6783745">
                <a:off x="2939819" y="2707685"/>
                <a:ext cx="3838575" cy="649142"/>
              </a:xfrm>
              <a:prstGeom prst="rect">
                <a:avLst/>
              </a:prstGeom>
              <a:noFill/>
            </p:spPr>
          </p:pic>
          <p:pic>
            <p:nvPicPr>
              <p:cNvPr id="22" name="Picture 6" descr="D:\MEGA\Desktop\sans-titre.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3548699">
                <a:off x="4172866" y="2730336"/>
                <a:ext cx="3838575" cy="577266"/>
              </a:xfrm>
              <a:prstGeom prst="rect">
                <a:avLst/>
              </a:prstGeom>
              <a:noFill/>
            </p:spPr>
          </p:pic>
          <p:pic>
            <p:nvPicPr>
              <p:cNvPr id="23" name="Picture 6" descr="D:\MEGA\Desktop\sans-titre.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21436153">
                <a:off x="4299571" y="3339074"/>
                <a:ext cx="2287520" cy="709528"/>
              </a:xfrm>
              <a:prstGeom prst="rect">
                <a:avLst/>
              </a:prstGeom>
              <a:noFill/>
            </p:spPr>
          </p:pic>
        </p:grpSp>
        <p:pic>
          <p:nvPicPr>
            <p:cNvPr id="20" name="Picture 6" descr="D:\MEGA\Desktop\sans-titre.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036153">
              <a:off x="5870962" y="2597521"/>
              <a:ext cx="3838575" cy="78189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2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2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plan de vol.PNG"/>
          <p:cNvPicPr/>
          <p:nvPr/>
        </p:nvPicPr>
        <p:blipFill>
          <a:blip r:embed="rId3" cstate="print"/>
          <a:srcRect t="6691"/>
          <a:stretch>
            <a:fillRect/>
          </a:stretch>
        </p:blipFill>
        <p:spPr>
          <a:xfrm>
            <a:off x="5940152" y="3861048"/>
            <a:ext cx="2952328" cy="2664296"/>
          </a:xfrm>
          <a:prstGeom prst="rect">
            <a:avLst/>
          </a:prstGeom>
          <a:ln w="57150">
            <a:solidFill>
              <a:srgbClr val="FF6600"/>
            </a:solidFill>
          </a:ln>
        </p:spPr>
      </p:pic>
      <p:sp>
        <p:nvSpPr>
          <p:cNvPr id="15" name="Titre 1"/>
          <p:cNvSpPr txBox="1">
            <a:spLocks/>
          </p:cNvSpPr>
          <p:nvPr/>
        </p:nvSpPr>
        <p:spPr>
          <a:xfrm>
            <a:off x="395536" y="0"/>
            <a:ext cx="8229600" cy="1143000"/>
          </a:xfrm>
          <a:prstGeom prst="rect">
            <a:avLst/>
          </a:prstGeom>
        </p:spPr>
        <p:txBody>
          <a:bodyPr anchor="ctr">
            <a:normAutofit fontScale="97500"/>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2800" b="0" i="0" u="none" strike="noStrike" kern="1200" cap="none" spc="0" normalizeH="0" baseline="0" noProof="0" dirty="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La photo aérienne basse altitude</a:t>
            </a:r>
            <a:r>
              <a:rPr kumimoji="0" lang="fr-FR" sz="2800" b="0" i="0" u="none" strike="noStrike" kern="1200" cap="none" spc="0" normalizeH="0" noProof="0" dirty="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 (</a:t>
            </a:r>
            <a:r>
              <a:rPr kumimoji="0" lang="fr-FR" sz="2800" b="0" i="0" u="none" strike="noStrike" kern="1200" cap="none" spc="0" normalizeH="0" baseline="0" noProof="0" dirty="0" err="1"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dr</a:t>
            </a:r>
            <a:r>
              <a:rPr kumimoji="0" lang="fr-FR" sz="2800" b="0" i="0" u="none" strike="noStrike" kern="1200" cap="none" spc="0" normalizeH="0" baseline="0" dirty="0" err="1"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o</a:t>
            </a:r>
            <a:r>
              <a:rPr kumimoji="0" lang="fr-FR" sz="2800" b="0" i="0"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ne)</a:t>
            </a:r>
            <a:endParaRPr kumimoji="0" lang="fr-FR" sz="2800" b="0" i="0" u="none" strike="noStrike" kern="1200" cap="none" spc="0" normalizeH="0" baseline="0" noProof="0" dirty="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17" name="Tableau 16"/>
          <p:cNvGraphicFramePr>
            <a:graphicFrameLocks noGrp="1"/>
          </p:cNvGraphicFramePr>
          <p:nvPr/>
        </p:nvGraphicFramePr>
        <p:xfrm>
          <a:off x="251520" y="4221088"/>
          <a:ext cx="5576774" cy="2428240"/>
        </p:xfrm>
        <a:graphic>
          <a:graphicData uri="http://schemas.openxmlformats.org/drawingml/2006/table">
            <a:tbl>
              <a:tblPr firstRow="1" bandRow="1">
                <a:tableStyleId>{912C8C85-51F0-491E-9774-3900AFEF0FD7}</a:tableStyleId>
              </a:tblPr>
              <a:tblGrid>
                <a:gridCol w="3089656"/>
                <a:gridCol w="2487118"/>
              </a:tblGrid>
              <a:tr h="370840">
                <a:tc>
                  <a:txBody>
                    <a:bodyPr/>
                    <a:lstStyle/>
                    <a:p>
                      <a:r>
                        <a:rPr lang="fr-FR" dirty="0" smtClean="0"/>
                        <a:t>Date</a:t>
                      </a:r>
                      <a:endParaRPr lang="fr-FR" dirty="0"/>
                    </a:p>
                  </a:txBody>
                  <a:tcPr>
                    <a:solidFill>
                      <a:srgbClr val="FF6600"/>
                    </a:solidFill>
                  </a:tcPr>
                </a:tc>
                <a:tc>
                  <a:txBody>
                    <a:bodyPr/>
                    <a:lstStyle/>
                    <a:p>
                      <a:r>
                        <a:rPr lang="fr-FR" dirty="0" smtClean="0"/>
                        <a:t> 26/05/2015</a:t>
                      </a:r>
                      <a:endParaRPr lang="fr-FR" dirty="0"/>
                    </a:p>
                  </a:txBody>
                  <a:tcPr>
                    <a:solidFill>
                      <a:srgbClr val="FF6600"/>
                    </a:solidFill>
                  </a:tcPr>
                </a:tc>
              </a:tr>
              <a:tr h="370840">
                <a:tc>
                  <a:txBody>
                    <a:bodyPr/>
                    <a:lstStyle/>
                    <a:p>
                      <a:pPr algn="just">
                        <a:lnSpc>
                          <a:spcPct val="150000"/>
                        </a:lnSpc>
                        <a:spcAft>
                          <a:spcPts val="0"/>
                        </a:spcAft>
                      </a:pPr>
                      <a:r>
                        <a:rPr kumimoji="0" lang="fr-FR" kern="1200" dirty="0" smtClean="0"/>
                        <a:t>Nombre de vol</a:t>
                      </a:r>
                      <a:endParaRPr kumimoji="0" lang="fr-FR" kern="1200" dirty="0" smtClean="0">
                        <a:solidFill>
                          <a:schemeClr val="dk1"/>
                        </a:solidFill>
                        <a:latin typeface="+mn-lt"/>
                        <a:ea typeface="+mn-ea"/>
                        <a:cs typeface="+mn-cs"/>
                      </a:endParaRPr>
                    </a:p>
                  </a:txBody>
                  <a:tcPr marL="68580" marR="68580" marT="0" marB="0"/>
                </a:tc>
                <a:tc>
                  <a:txBody>
                    <a:bodyPr/>
                    <a:lstStyle/>
                    <a:p>
                      <a:r>
                        <a:rPr lang="fr-FR" dirty="0" smtClean="0"/>
                        <a:t>2</a:t>
                      </a:r>
                      <a:endParaRPr lang="fr-FR" dirty="0"/>
                    </a:p>
                  </a:txBody>
                  <a:tcPr/>
                </a:tc>
              </a:tr>
              <a:tr h="370840">
                <a:tc>
                  <a:txBody>
                    <a:bodyPr/>
                    <a:lstStyle/>
                    <a:p>
                      <a:pPr algn="just">
                        <a:lnSpc>
                          <a:spcPct val="150000"/>
                        </a:lnSpc>
                        <a:spcAft>
                          <a:spcPts val="0"/>
                        </a:spcAft>
                      </a:pPr>
                      <a:r>
                        <a:rPr kumimoji="0" lang="fr-FR" kern="1200" dirty="0" smtClean="0"/>
                        <a:t>Altitude (</a:t>
                      </a:r>
                      <a:r>
                        <a:rPr lang="fr-FR" dirty="0" smtClean="0"/>
                        <a:t>m)</a:t>
                      </a:r>
                      <a:endParaRPr kumimoji="0" lang="fr-FR" kern="1200" dirty="0" smtClean="0">
                        <a:solidFill>
                          <a:schemeClr val="dk1"/>
                        </a:solidFill>
                        <a:latin typeface="+mn-lt"/>
                        <a:ea typeface="+mn-ea"/>
                        <a:cs typeface="+mn-cs"/>
                      </a:endParaRPr>
                    </a:p>
                  </a:txBody>
                  <a:tcPr marL="68580" marR="68580" marT="0" marB="0"/>
                </a:tc>
                <a:tc>
                  <a:txBody>
                    <a:bodyPr/>
                    <a:lstStyle/>
                    <a:p>
                      <a:r>
                        <a:rPr lang="fr-FR" dirty="0" smtClean="0"/>
                        <a:t>10.2 / 11.5</a:t>
                      </a:r>
                      <a:endParaRPr lang="fr-FR" dirty="0"/>
                    </a:p>
                  </a:txBody>
                  <a:tcPr/>
                </a:tc>
              </a:tr>
              <a:tr h="370840">
                <a:tc>
                  <a:txBody>
                    <a:bodyPr/>
                    <a:lstStyle/>
                    <a:p>
                      <a:pPr algn="just">
                        <a:lnSpc>
                          <a:spcPct val="150000"/>
                        </a:lnSpc>
                        <a:spcAft>
                          <a:spcPts val="0"/>
                        </a:spcAft>
                      </a:pPr>
                      <a:r>
                        <a:rPr kumimoji="0" lang="fr-FR" kern="1200" dirty="0" smtClean="0"/>
                        <a:t>Nombre de photos prises</a:t>
                      </a:r>
                      <a:endParaRPr kumimoji="0" lang="fr-FR" kern="1200" dirty="0" smtClean="0">
                        <a:solidFill>
                          <a:schemeClr val="dk1"/>
                        </a:solidFill>
                        <a:latin typeface="+mn-lt"/>
                        <a:ea typeface="+mn-ea"/>
                        <a:cs typeface="+mn-cs"/>
                      </a:endParaRPr>
                    </a:p>
                  </a:txBody>
                  <a:tcPr marL="68580" marR="68580" marT="0" marB="0"/>
                </a:tc>
                <a:tc>
                  <a:txBody>
                    <a:bodyPr/>
                    <a:lstStyle/>
                    <a:p>
                      <a:r>
                        <a:rPr lang="fr-FR" dirty="0" smtClean="0"/>
                        <a:t>86 / 137</a:t>
                      </a:r>
                      <a:endParaRPr lang="fr-FR" dirty="0"/>
                    </a:p>
                  </a:txBody>
                  <a:tcPr/>
                </a:tc>
              </a:tr>
              <a:tr h="370840">
                <a:tc>
                  <a:txBody>
                    <a:bodyPr/>
                    <a:lstStyle/>
                    <a:p>
                      <a:pPr algn="l">
                        <a:lnSpc>
                          <a:spcPct val="150000"/>
                        </a:lnSpc>
                        <a:spcAft>
                          <a:spcPts val="0"/>
                        </a:spcAft>
                      </a:pPr>
                      <a:r>
                        <a:rPr kumimoji="0" lang="fr-FR" kern="1200" dirty="0" smtClean="0"/>
                        <a:t>Intervalle</a:t>
                      </a:r>
                      <a:r>
                        <a:rPr kumimoji="0" lang="fr-FR" kern="1200" baseline="0" dirty="0" smtClean="0"/>
                        <a:t> </a:t>
                      </a:r>
                      <a:r>
                        <a:rPr kumimoji="0" lang="fr-FR" kern="1200" dirty="0" smtClean="0"/>
                        <a:t>entre 2 photos (s)</a:t>
                      </a:r>
                      <a:endParaRPr kumimoji="0" lang="fr-FR" kern="1200" dirty="0" smtClean="0">
                        <a:solidFill>
                          <a:schemeClr val="dk1"/>
                        </a:solidFill>
                        <a:latin typeface="+mn-lt"/>
                        <a:ea typeface="+mn-ea"/>
                        <a:cs typeface="+mn-cs"/>
                      </a:endParaRPr>
                    </a:p>
                  </a:txBody>
                  <a:tcPr marL="68580" marR="68580" marT="0" marB="0"/>
                </a:tc>
                <a:tc>
                  <a:txBody>
                    <a:bodyPr/>
                    <a:lstStyle/>
                    <a:p>
                      <a:r>
                        <a:rPr lang="fr-FR" dirty="0" smtClean="0"/>
                        <a:t>2</a:t>
                      </a:r>
                      <a:endParaRPr lang="fr-FR" dirty="0"/>
                    </a:p>
                  </a:txBody>
                  <a:tcPr/>
                </a:tc>
              </a:tr>
              <a:tr h="370840">
                <a:tc>
                  <a:txBody>
                    <a:bodyPr/>
                    <a:lstStyle/>
                    <a:p>
                      <a:pPr algn="just">
                        <a:lnSpc>
                          <a:spcPct val="150000"/>
                        </a:lnSpc>
                        <a:spcAft>
                          <a:spcPts val="0"/>
                        </a:spcAft>
                      </a:pPr>
                      <a:r>
                        <a:rPr kumimoji="0" lang="fr-FR" kern="1200" dirty="0" smtClean="0"/>
                        <a:t>Durée vol (</a:t>
                      </a:r>
                      <a:r>
                        <a:rPr kumimoji="0" lang="fr-FR" sz="1800" kern="1200" dirty="0" err="1" smtClean="0"/>
                        <a:t>h:mn:s</a:t>
                      </a:r>
                      <a:r>
                        <a:rPr kumimoji="0" lang="fr-FR" sz="1800" kern="1200" dirty="0" smtClean="0"/>
                        <a:t>)</a:t>
                      </a:r>
                      <a:endParaRPr kumimoji="0" lang="fr-FR" kern="1200" dirty="0" smtClean="0">
                        <a:solidFill>
                          <a:schemeClr val="dk1"/>
                        </a:solidFill>
                        <a:latin typeface="+mn-lt"/>
                        <a:ea typeface="+mn-ea"/>
                        <a:cs typeface="+mn-cs"/>
                      </a:endParaRPr>
                    </a:p>
                  </a:txBody>
                  <a:tcPr marL="68580" marR="68580" marT="0" marB="0"/>
                </a:tc>
                <a:tc>
                  <a:txBody>
                    <a:bodyPr/>
                    <a:lstStyle/>
                    <a:p>
                      <a:r>
                        <a:rPr kumimoji="0" lang="fr-FR" sz="1800" kern="1200" dirty="0" smtClean="0"/>
                        <a:t>00 :05 :45 / 00 :05 :19</a:t>
                      </a:r>
                      <a:endParaRPr lang="fr-FR" dirty="0"/>
                    </a:p>
                  </a:txBody>
                  <a:tcPr/>
                </a:tc>
              </a:tr>
            </a:tbl>
          </a:graphicData>
        </a:graphic>
      </p:graphicFrame>
      <p:pic>
        <p:nvPicPr>
          <p:cNvPr id="1026" name="Picture 2" descr="C:\Users\Hatem\Desktop\POUR_HATEM\Photos drone\DSC00410.JPG"/>
          <p:cNvPicPr>
            <a:picLocks noChangeAspect="1" noChangeArrowheads="1"/>
          </p:cNvPicPr>
          <p:nvPr/>
        </p:nvPicPr>
        <p:blipFill>
          <a:blip r:embed="rId4" cstate="print"/>
          <a:srcRect/>
          <a:stretch>
            <a:fillRect/>
          </a:stretch>
        </p:blipFill>
        <p:spPr bwMode="auto">
          <a:xfrm>
            <a:off x="539552" y="1052736"/>
            <a:ext cx="5127376" cy="2884149"/>
          </a:xfrm>
          <a:prstGeom prst="rect">
            <a:avLst/>
          </a:prstGeom>
          <a:noFill/>
        </p:spPr>
      </p:pic>
      <p:pic>
        <p:nvPicPr>
          <p:cNvPr id="1027" name="Picture 3" descr="C:\Users\Hatem\Desktop\POUR_HATEM\Photos drone\DSC00425.JPG"/>
          <p:cNvPicPr>
            <a:picLocks noChangeAspect="1" noChangeArrowheads="1"/>
          </p:cNvPicPr>
          <p:nvPr/>
        </p:nvPicPr>
        <p:blipFill>
          <a:blip r:embed="rId5" cstate="print"/>
          <a:srcRect/>
          <a:stretch>
            <a:fillRect/>
          </a:stretch>
        </p:blipFill>
        <p:spPr bwMode="auto">
          <a:xfrm>
            <a:off x="7286644" y="1214422"/>
            <a:ext cx="1296144" cy="2304256"/>
          </a:xfrm>
          <a:prstGeom prst="rect">
            <a:avLst/>
          </a:prstGeom>
          <a:noFill/>
        </p:spPr>
      </p:pic>
      <p:sp>
        <p:nvSpPr>
          <p:cNvPr id="7" name="Rectangle 6"/>
          <p:cNvSpPr/>
          <p:nvPr/>
        </p:nvSpPr>
        <p:spPr>
          <a:xfrm>
            <a:off x="5929322" y="1071546"/>
            <a:ext cx="1364476" cy="646331"/>
          </a:xfrm>
          <a:prstGeom prst="rect">
            <a:avLst/>
          </a:prstGeom>
        </p:spPr>
        <p:txBody>
          <a:bodyPr wrap="none">
            <a:spAutoFit/>
          </a:bodyPr>
          <a:lstStyle/>
          <a:p>
            <a:r>
              <a:rPr lang="fr-FR" dirty="0" err="1" smtClean="0"/>
              <a:t>Hexacopter</a:t>
            </a:r>
            <a:endParaRPr lang="fr-FR" dirty="0" smtClean="0"/>
          </a:p>
          <a:p>
            <a:pPr algn="ctr"/>
            <a:r>
              <a:rPr lang="fr-FR" dirty="0" smtClean="0"/>
              <a:t>DJI</a:t>
            </a:r>
            <a:endParaRPr lang="fr-FR" dirty="0"/>
          </a:p>
        </p:txBody>
      </p:sp>
      <p:sp>
        <p:nvSpPr>
          <p:cNvPr id="8" name="Rectangle 7"/>
          <p:cNvSpPr/>
          <p:nvPr/>
        </p:nvSpPr>
        <p:spPr>
          <a:xfrm>
            <a:off x="5643570" y="2714620"/>
            <a:ext cx="1285884" cy="646331"/>
          </a:xfrm>
          <a:prstGeom prst="rect">
            <a:avLst/>
          </a:prstGeom>
        </p:spPr>
        <p:txBody>
          <a:bodyPr wrap="square">
            <a:spAutoFit/>
          </a:bodyPr>
          <a:lstStyle/>
          <a:p>
            <a:pPr algn="ctr"/>
            <a:r>
              <a:rPr lang="fr-FR" dirty="0" err="1" smtClean="0"/>
              <a:t>Autopilot</a:t>
            </a:r>
            <a:r>
              <a:rPr lang="fr-FR" dirty="0" smtClean="0"/>
              <a:t> </a:t>
            </a:r>
            <a:r>
              <a:rPr lang="fr-FR" dirty="0" err="1" smtClean="0"/>
              <a:t>ZeroTech</a:t>
            </a:r>
            <a:r>
              <a:rPr lang="fr-FR" dirty="0" smtClean="0"/>
              <a:t>. </a:t>
            </a:r>
            <a:endParaRPr lang="fr-FR" dirty="0"/>
          </a:p>
        </p:txBody>
      </p:sp>
      <p:sp>
        <p:nvSpPr>
          <p:cNvPr id="11" name="Flèche droite 10"/>
          <p:cNvSpPr/>
          <p:nvPr/>
        </p:nvSpPr>
        <p:spPr>
          <a:xfrm>
            <a:off x="6786578" y="3071810"/>
            <a:ext cx="428628" cy="71438"/>
          </a:xfrm>
          <a:prstGeom prst="rightArrow">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gauche 11"/>
          <p:cNvSpPr/>
          <p:nvPr/>
        </p:nvSpPr>
        <p:spPr>
          <a:xfrm>
            <a:off x="5786446" y="1500174"/>
            <a:ext cx="500066" cy="117157"/>
          </a:xfrm>
          <a:prstGeom prst="lef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D:\Google drive\Desktop\sans-titre.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86248" y="2857496"/>
            <a:ext cx="1285884" cy="930318"/>
          </a:xfrm>
          <a:prstGeom prst="rect">
            <a:avLst/>
          </a:prstGeom>
          <a:noFill/>
        </p:spPr>
      </p:pic>
      <p:cxnSp>
        <p:nvCxnSpPr>
          <p:cNvPr id="16" name="Connecteur droit avec flèche 15"/>
          <p:cNvCxnSpPr/>
          <p:nvPr/>
        </p:nvCxnSpPr>
        <p:spPr>
          <a:xfrm>
            <a:off x="3214678" y="2571744"/>
            <a:ext cx="928694" cy="64294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Users\Hatem\Desktop\Drône\Photos\4.6.2015.JPG"/>
          <p:cNvPicPr>
            <a:picLocks noChangeAspect="1" noChangeArrowheads="1"/>
          </p:cNvPicPr>
          <p:nvPr/>
        </p:nvPicPr>
        <p:blipFill>
          <a:blip r:embed="rId3" cstate="print">
            <a:lum/>
          </a:blip>
          <a:srcRect/>
          <a:stretch>
            <a:fillRect/>
          </a:stretch>
        </p:blipFill>
        <p:spPr bwMode="auto">
          <a:xfrm>
            <a:off x="3167844" y="4203086"/>
            <a:ext cx="2859198" cy="1906132"/>
          </a:xfrm>
          <a:prstGeom prst="rect">
            <a:avLst/>
          </a:prstGeom>
          <a:noFill/>
          <a:ln w="38100">
            <a:solidFill>
              <a:srgbClr val="003300"/>
            </a:solidFill>
          </a:ln>
        </p:spPr>
      </p:pic>
      <p:pic>
        <p:nvPicPr>
          <p:cNvPr id="20" name="Picture 5" descr="C:\Users\Hatem\Desktop\Drône\Photos\5.5.2015.JPG"/>
          <p:cNvPicPr>
            <a:picLocks noChangeAspect="1" noChangeArrowheads="1"/>
          </p:cNvPicPr>
          <p:nvPr/>
        </p:nvPicPr>
        <p:blipFill>
          <a:blip r:embed="rId4" cstate="print">
            <a:lum bright="10000"/>
          </a:blip>
          <a:srcRect/>
          <a:stretch>
            <a:fillRect/>
          </a:stretch>
        </p:blipFill>
        <p:spPr bwMode="auto">
          <a:xfrm>
            <a:off x="6156000" y="1474940"/>
            <a:ext cx="2859198" cy="1906132"/>
          </a:xfrm>
          <a:prstGeom prst="rect">
            <a:avLst/>
          </a:prstGeom>
          <a:noFill/>
          <a:ln w="38100">
            <a:solidFill>
              <a:srgbClr val="003300"/>
            </a:solidFill>
          </a:ln>
        </p:spPr>
      </p:pic>
      <p:pic>
        <p:nvPicPr>
          <p:cNvPr id="21" name="Picture 6" descr="C:\Users\Hatem\Desktop\Drône\Photos\20.4.2015.JPG"/>
          <p:cNvPicPr>
            <a:picLocks noChangeAspect="1" noChangeArrowheads="1"/>
          </p:cNvPicPr>
          <p:nvPr/>
        </p:nvPicPr>
        <p:blipFill>
          <a:blip r:embed="rId5" cstate="print">
            <a:lum contrast="10000"/>
          </a:blip>
          <a:srcRect/>
          <a:stretch>
            <a:fillRect/>
          </a:stretch>
        </p:blipFill>
        <p:spPr bwMode="auto">
          <a:xfrm>
            <a:off x="3167844" y="1474940"/>
            <a:ext cx="2859198" cy="1906132"/>
          </a:xfrm>
          <a:prstGeom prst="rect">
            <a:avLst/>
          </a:prstGeom>
          <a:noFill/>
          <a:ln w="38100">
            <a:solidFill>
              <a:srgbClr val="003300"/>
            </a:solidFill>
          </a:ln>
        </p:spPr>
      </p:pic>
      <p:pic>
        <p:nvPicPr>
          <p:cNvPr id="23" name="Picture 8" descr="C:\Users\Hatem\Desktop\Drône\Photos\21.01.2015-DSC07754.JPG"/>
          <p:cNvPicPr>
            <a:picLocks noChangeAspect="1" noChangeArrowheads="1"/>
          </p:cNvPicPr>
          <p:nvPr/>
        </p:nvPicPr>
        <p:blipFill>
          <a:blip r:embed="rId6" cstate="print">
            <a:lum bright="10000"/>
          </a:blip>
          <a:srcRect/>
          <a:stretch>
            <a:fillRect/>
          </a:stretch>
        </p:blipFill>
        <p:spPr bwMode="auto">
          <a:xfrm>
            <a:off x="179512" y="1478309"/>
            <a:ext cx="2858400" cy="1899395"/>
          </a:xfrm>
          <a:prstGeom prst="rect">
            <a:avLst/>
          </a:prstGeom>
          <a:noFill/>
          <a:ln w="38100">
            <a:solidFill>
              <a:srgbClr val="003300"/>
            </a:solidFill>
          </a:ln>
        </p:spPr>
      </p:pic>
      <p:pic>
        <p:nvPicPr>
          <p:cNvPr id="24" name="Picture 10" descr="C:\Users\Hatem\Desktop\Drône\Photos\26.5.2015.JPG"/>
          <p:cNvPicPr>
            <a:picLocks noChangeAspect="1" noChangeArrowheads="1"/>
          </p:cNvPicPr>
          <p:nvPr/>
        </p:nvPicPr>
        <p:blipFill>
          <a:blip r:embed="rId7" cstate="print">
            <a:lum bright="10000"/>
          </a:blip>
          <a:srcRect/>
          <a:stretch>
            <a:fillRect/>
          </a:stretch>
        </p:blipFill>
        <p:spPr bwMode="auto">
          <a:xfrm>
            <a:off x="179512" y="4221088"/>
            <a:ext cx="2859198" cy="1906132"/>
          </a:xfrm>
          <a:prstGeom prst="rect">
            <a:avLst/>
          </a:prstGeom>
          <a:noFill/>
          <a:ln w="38100">
            <a:solidFill>
              <a:srgbClr val="003300"/>
            </a:solidFill>
          </a:ln>
        </p:spPr>
      </p:pic>
      <p:pic>
        <p:nvPicPr>
          <p:cNvPr id="32" name="Picture 11" descr="C:\Users\Hatem\Desktop\Drône\Photos\26.6.2015-DSC00773.JPG"/>
          <p:cNvPicPr>
            <a:picLocks noChangeAspect="1" noChangeArrowheads="1"/>
          </p:cNvPicPr>
          <p:nvPr/>
        </p:nvPicPr>
        <p:blipFill>
          <a:blip r:embed="rId8" cstate="print">
            <a:lum bright="10000"/>
          </a:blip>
          <a:srcRect/>
          <a:stretch>
            <a:fillRect/>
          </a:stretch>
        </p:blipFill>
        <p:spPr bwMode="auto">
          <a:xfrm flipV="1">
            <a:off x="6156000" y="4221088"/>
            <a:ext cx="2858400" cy="1899395"/>
          </a:xfrm>
          <a:prstGeom prst="rect">
            <a:avLst/>
          </a:prstGeom>
          <a:noFill/>
          <a:ln w="38100">
            <a:solidFill>
              <a:srgbClr val="003300"/>
            </a:solidFill>
          </a:ln>
        </p:spPr>
      </p:pic>
      <p:sp>
        <p:nvSpPr>
          <p:cNvPr id="8" name="ZoneTexte 7"/>
          <p:cNvSpPr txBox="1"/>
          <p:nvPr/>
        </p:nvSpPr>
        <p:spPr>
          <a:xfrm>
            <a:off x="899592" y="3537012"/>
            <a:ext cx="1338828" cy="369332"/>
          </a:xfrm>
          <a:prstGeom prst="rect">
            <a:avLst/>
          </a:prstGeom>
          <a:noFill/>
        </p:spPr>
        <p:txBody>
          <a:bodyPr wrap="none" rtlCol="0">
            <a:spAutoFit/>
          </a:bodyPr>
          <a:lstStyle/>
          <a:p>
            <a:r>
              <a:rPr lang="fr-FR" dirty="0" smtClean="0">
                <a:solidFill>
                  <a:srgbClr val="003300"/>
                </a:solidFill>
              </a:rPr>
              <a:t>21/01/2015</a:t>
            </a:r>
            <a:endParaRPr lang="fr-FR" dirty="0">
              <a:solidFill>
                <a:srgbClr val="003300"/>
              </a:solidFill>
            </a:endParaRPr>
          </a:p>
        </p:txBody>
      </p:sp>
      <p:sp>
        <p:nvSpPr>
          <p:cNvPr id="9" name="ZoneTexte 8"/>
          <p:cNvSpPr txBox="1"/>
          <p:nvPr/>
        </p:nvSpPr>
        <p:spPr>
          <a:xfrm>
            <a:off x="3995936" y="3537012"/>
            <a:ext cx="1338828" cy="369332"/>
          </a:xfrm>
          <a:prstGeom prst="rect">
            <a:avLst/>
          </a:prstGeom>
          <a:noFill/>
        </p:spPr>
        <p:txBody>
          <a:bodyPr wrap="none" rtlCol="0">
            <a:spAutoFit/>
          </a:bodyPr>
          <a:lstStyle/>
          <a:p>
            <a:r>
              <a:rPr lang="fr-FR" dirty="0" smtClean="0">
                <a:solidFill>
                  <a:srgbClr val="003300"/>
                </a:solidFill>
              </a:rPr>
              <a:t>20/04/2015</a:t>
            </a:r>
            <a:endParaRPr lang="fr-FR" dirty="0">
              <a:solidFill>
                <a:srgbClr val="003300"/>
              </a:solidFill>
            </a:endParaRPr>
          </a:p>
        </p:txBody>
      </p:sp>
      <p:sp>
        <p:nvSpPr>
          <p:cNvPr id="10" name="ZoneTexte 9"/>
          <p:cNvSpPr txBox="1"/>
          <p:nvPr/>
        </p:nvSpPr>
        <p:spPr>
          <a:xfrm>
            <a:off x="6876256" y="3537012"/>
            <a:ext cx="1338828" cy="369332"/>
          </a:xfrm>
          <a:prstGeom prst="rect">
            <a:avLst/>
          </a:prstGeom>
          <a:noFill/>
        </p:spPr>
        <p:txBody>
          <a:bodyPr wrap="none" rtlCol="0">
            <a:spAutoFit/>
          </a:bodyPr>
          <a:lstStyle/>
          <a:p>
            <a:r>
              <a:rPr lang="fr-FR" dirty="0" smtClean="0">
                <a:solidFill>
                  <a:srgbClr val="003300"/>
                </a:solidFill>
              </a:rPr>
              <a:t>05/05/2015</a:t>
            </a:r>
            <a:endParaRPr lang="fr-FR" dirty="0">
              <a:solidFill>
                <a:srgbClr val="003300"/>
              </a:solidFill>
            </a:endParaRPr>
          </a:p>
        </p:txBody>
      </p:sp>
      <p:sp>
        <p:nvSpPr>
          <p:cNvPr id="11" name="ZoneTexte 10"/>
          <p:cNvSpPr txBox="1"/>
          <p:nvPr/>
        </p:nvSpPr>
        <p:spPr>
          <a:xfrm>
            <a:off x="971600" y="6309320"/>
            <a:ext cx="1338828" cy="369332"/>
          </a:xfrm>
          <a:prstGeom prst="rect">
            <a:avLst/>
          </a:prstGeom>
          <a:noFill/>
        </p:spPr>
        <p:txBody>
          <a:bodyPr wrap="none" rtlCol="0">
            <a:spAutoFit/>
          </a:bodyPr>
          <a:lstStyle/>
          <a:p>
            <a:r>
              <a:rPr lang="fr-FR" dirty="0" smtClean="0">
                <a:solidFill>
                  <a:srgbClr val="003300"/>
                </a:solidFill>
              </a:rPr>
              <a:t>26/05/2015</a:t>
            </a:r>
            <a:endParaRPr lang="fr-FR" dirty="0">
              <a:solidFill>
                <a:srgbClr val="003300"/>
              </a:solidFill>
            </a:endParaRPr>
          </a:p>
        </p:txBody>
      </p:sp>
      <p:sp>
        <p:nvSpPr>
          <p:cNvPr id="12" name="ZoneTexte 11"/>
          <p:cNvSpPr txBox="1"/>
          <p:nvPr/>
        </p:nvSpPr>
        <p:spPr>
          <a:xfrm>
            <a:off x="3923928" y="6309320"/>
            <a:ext cx="1338828" cy="369332"/>
          </a:xfrm>
          <a:prstGeom prst="rect">
            <a:avLst/>
          </a:prstGeom>
          <a:noFill/>
        </p:spPr>
        <p:txBody>
          <a:bodyPr wrap="none" rtlCol="0">
            <a:spAutoFit/>
          </a:bodyPr>
          <a:lstStyle/>
          <a:p>
            <a:r>
              <a:rPr lang="fr-FR" dirty="0" smtClean="0">
                <a:solidFill>
                  <a:srgbClr val="003300"/>
                </a:solidFill>
              </a:rPr>
              <a:t>04/06/2015</a:t>
            </a:r>
            <a:endParaRPr lang="fr-FR" dirty="0">
              <a:solidFill>
                <a:srgbClr val="003300"/>
              </a:solidFill>
            </a:endParaRPr>
          </a:p>
        </p:txBody>
      </p:sp>
      <p:sp>
        <p:nvSpPr>
          <p:cNvPr id="13" name="ZoneTexte 12"/>
          <p:cNvSpPr txBox="1"/>
          <p:nvPr/>
        </p:nvSpPr>
        <p:spPr>
          <a:xfrm>
            <a:off x="6804248" y="6309320"/>
            <a:ext cx="1338828" cy="369332"/>
          </a:xfrm>
          <a:prstGeom prst="rect">
            <a:avLst/>
          </a:prstGeom>
          <a:noFill/>
        </p:spPr>
        <p:txBody>
          <a:bodyPr wrap="none" rtlCol="0">
            <a:spAutoFit/>
          </a:bodyPr>
          <a:lstStyle/>
          <a:p>
            <a:r>
              <a:rPr lang="fr-FR" dirty="0" smtClean="0">
                <a:solidFill>
                  <a:srgbClr val="003300"/>
                </a:solidFill>
              </a:rPr>
              <a:t>26/06/2015</a:t>
            </a:r>
            <a:endParaRPr lang="fr-FR" dirty="0">
              <a:solidFill>
                <a:srgbClr val="003300"/>
              </a:solidFill>
            </a:endParaRPr>
          </a:p>
        </p:txBody>
      </p:sp>
      <p:sp>
        <p:nvSpPr>
          <p:cNvPr id="14" name="ZoneTexte 13"/>
          <p:cNvSpPr txBox="1"/>
          <p:nvPr/>
        </p:nvSpPr>
        <p:spPr>
          <a:xfrm>
            <a:off x="539552" y="404664"/>
            <a:ext cx="8395247" cy="523220"/>
          </a:xfrm>
          <a:prstGeom prst="rect">
            <a:avLst/>
          </a:prstGeom>
          <a:noFill/>
        </p:spPr>
        <p:txBody>
          <a:bodyPr wrap="none" rtlCol="0">
            <a:spAutoFit/>
          </a:bodyPr>
          <a:lstStyle/>
          <a:p>
            <a:r>
              <a:rPr lang="fr-FR" sz="2800" b="1" dirty="0" smtClean="0">
                <a:solidFill>
                  <a:srgbClr val="003300"/>
                </a:solidFill>
              </a:rPr>
              <a:t>Evolution de la végétation au cours de la saison</a:t>
            </a:r>
            <a:endParaRPr lang="fr-FR" sz="2800" b="1" dirty="0">
              <a:solidFill>
                <a:srgbClr val="00330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e 75"/>
          <p:cNvGrpSpPr/>
          <p:nvPr/>
        </p:nvGrpSpPr>
        <p:grpSpPr>
          <a:xfrm>
            <a:off x="4071934" y="4214818"/>
            <a:ext cx="2575758" cy="1500198"/>
            <a:chOff x="4071934" y="4214818"/>
            <a:chExt cx="2575758" cy="1500198"/>
          </a:xfrm>
        </p:grpSpPr>
        <p:pic>
          <p:nvPicPr>
            <p:cNvPr id="3074" name="Picture 2" descr="D:\TRAVAIL_FATMA\TRAITEMENTS_Fatma\Essai 26.05.2014\drone\images simulées drone 26.5.2015\image1 r0.01 (1).png"/>
            <p:cNvPicPr>
              <a:picLocks noChangeAspect="1" noChangeArrowheads="1"/>
            </p:cNvPicPr>
            <p:nvPr/>
          </p:nvPicPr>
          <p:blipFill>
            <a:blip r:embed="rId3"/>
            <a:srcRect/>
            <a:stretch>
              <a:fillRect/>
            </a:stretch>
          </p:blipFill>
          <p:spPr bwMode="auto">
            <a:xfrm>
              <a:off x="4071934" y="4214818"/>
              <a:ext cx="2000263" cy="1500198"/>
            </a:xfrm>
            <a:prstGeom prst="rect">
              <a:avLst/>
            </a:prstGeom>
            <a:noFill/>
          </p:spPr>
        </p:pic>
        <p:sp>
          <p:nvSpPr>
            <p:cNvPr id="73" name="Flèche droite 72"/>
            <p:cNvSpPr/>
            <p:nvPr/>
          </p:nvSpPr>
          <p:spPr>
            <a:xfrm flipH="1">
              <a:off x="6143636" y="4820901"/>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p:cNvGrpSpPr/>
          <p:nvPr/>
        </p:nvGrpSpPr>
        <p:grpSpPr>
          <a:xfrm>
            <a:off x="2908897" y="1484784"/>
            <a:ext cx="2671215" cy="2014483"/>
            <a:chOff x="2908897" y="1484784"/>
            <a:chExt cx="2671215" cy="2014483"/>
          </a:xfrm>
        </p:grpSpPr>
        <p:pic>
          <p:nvPicPr>
            <p:cNvPr id="9217" name="Picture 1" descr="D:\MEGA\Desktop\images8HB0BYZA.jpg"/>
            <p:cNvPicPr>
              <a:picLocks noChangeAspect="1" noChangeArrowheads="1"/>
            </p:cNvPicPr>
            <p:nvPr/>
          </p:nvPicPr>
          <p:blipFill>
            <a:blip r:embed="rId4" cstate="print"/>
            <a:srcRect/>
            <a:stretch>
              <a:fillRect/>
            </a:stretch>
          </p:blipFill>
          <p:spPr bwMode="auto">
            <a:xfrm>
              <a:off x="3491880" y="1484784"/>
              <a:ext cx="1423335" cy="1296144"/>
            </a:xfrm>
            <a:prstGeom prst="rect">
              <a:avLst/>
            </a:prstGeom>
            <a:noFill/>
          </p:spPr>
        </p:pic>
        <p:sp>
          <p:nvSpPr>
            <p:cNvPr id="51" name="Flèche droite 50"/>
            <p:cNvSpPr/>
            <p:nvPr/>
          </p:nvSpPr>
          <p:spPr>
            <a:xfrm>
              <a:off x="5076056" y="1988840"/>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908897" y="2852936"/>
              <a:ext cx="2569934" cy="646331"/>
            </a:xfrm>
            <a:prstGeom prst="rect">
              <a:avLst/>
            </a:prstGeom>
            <a:noFill/>
          </p:spPr>
          <p:txBody>
            <a:bodyPr wrap="none" rtlCol="0">
              <a:spAutoFit/>
            </a:bodyPr>
            <a:lstStyle/>
            <a:p>
              <a:pPr algn="ctr"/>
              <a:r>
                <a:rPr lang="fr-FR" dirty="0" smtClean="0">
                  <a:solidFill>
                    <a:schemeClr val="bg1"/>
                  </a:solidFill>
                </a:rPr>
                <a:t>Création Maquette 3 D </a:t>
              </a:r>
            </a:p>
            <a:p>
              <a:pPr algn="ctr"/>
              <a:r>
                <a:rPr lang="fr-FR" dirty="0" smtClean="0">
                  <a:solidFill>
                    <a:schemeClr val="bg1"/>
                  </a:solidFill>
                </a:rPr>
                <a:t>(nuage de points)</a:t>
              </a:r>
              <a:endParaRPr lang="fr-FR" dirty="0">
                <a:solidFill>
                  <a:schemeClr val="bg1"/>
                </a:solidFill>
              </a:endParaRPr>
            </a:p>
          </p:txBody>
        </p:sp>
      </p:grpSp>
      <p:grpSp>
        <p:nvGrpSpPr>
          <p:cNvPr id="78" name="Groupe 77"/>
          <p:cNvGrpSpPr/>
          <p:nvPr/>
        </p:nvGrpSpPr>
        <p:grpSpPr>
          <a:xfrm>
            <a:off x="6000760" y="3500438"/>
            <a:ext cx="3286180" cy="3209346"/>
            <a:chOff x="6000760" y="3500438"/>
            <a:chExt cx="3286180" cy="3209346"/>
          </a:xfrm>
        </p:grpSpPr>
        <p:grpSp>
          <p:nvGrpSpPr>
            <p:cNvPr id="75" name="Groupe 74"/>
            <p:cNvGrpSpPr/>
            <p:nvPr/>
          </p:nvGrpSpPr>
          <p:grpSpPr>
            <a:xfrm>
              <a:off x="6715139" y="3500438"/>
              <a:ext cx="2000265" cy="2214578"/>
              <a:chOff x="6715139" y="3500438"/>
              <a:chExt cx="2000265" cy="2214578"/>
            </a:xfrm>
          </p:grpSpPr>
          <p:sp>
            <p:nvSpPr>
              <p:cNvPr id="52" name="Flèche droite 51"/>
              <p:cNvSpPr/>
              <p:nvPr/>
            </p:nvSpPr>
            <p:spPr>
              <a:xfrm rot="5400000">
                <a:off x="7430660" y="3642174"/>
                <a:ext cx="571504"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19" name="Picture 3" descr="D:\MEGA\Desktop\sans-titre.png"/>
              <p:cNvPicPr>
                <a:picLocks noChangeAspect="1" noChangeArrowheads="1"/>
              </p:cNvPicPr>
              <p:nvPr/>
            </p:nvPicPr>
            <p:blipFill>
              <a:blip r:embed="rId5" cstate="print"/>
              <a:srcRect/>
              <a:stretch>
                <a:fillRect/>
              </a:stretch>
            </p:blipFill>
            <p:spPr bwMode="auto">
              <a:xfrm>
                <a:off x="6715139" y="4214818"/>
                <a:ext cx="2000265" cy="1500198"/>
              </a:xfrm>
              <a:prstGeom prst="rect">
                <a:avLst/>
              </a:prstGeom>
              <a:noFill/>
            </p:spPr>
          </p:pic>
        </p:grpSp>
        <p:sp>
          <p:nvSpPr>
            <p:cNvPr id="56" name="ZoneTexte 55"/>
            <p:cNvSpPr txBox="1"/>
            <p:nvPr/>
          </p:nvSpPr>
          <p:spPr>
            <a:xfrm>
              <a:off x="6000760" y="5786454"/>
              <a:ext cx="3286180" cy="923330"/>
            </a:xfrm>
            <a:prstGeom prst="rect">
              <a:avLst/>
            </a:prstGeom>
            <a:noFill/>
          </p:spPr>
          <p:txBody>
            <a:bodyPr wrap="square" rtlCol="0">
              <a:spAutoFit/>
            </a:bodyPr>
            <a:lstStyle/>
            <a:p>
              <a:pPr algn="ctr"/>
              <a:r>
                <a:rPr lang="fr-FR" dirty="0" smtClean="0">
                  <a:solidFill>
                    <a:schemeClr val="bg1"/>
                  </a:solidFill>
                </a:rPr>
                <a:t>Simulation de photo hémisphérique dans la maquette 3D</a:t>
              </a:r>
              <a:endParaRPr lang="fr-FR" dirty="0">
                <a:solidFill>
                  <a:schemeClr val="bg1"/>
                </a:solidFill>
              </a:endParaRPr>
            </a:p>
          </p:txBody>
        </p:sp>
      </p:grpSp>
      <p:grpSp>
        <p:nvGrpSpPr>
          <p:cNvPr id="49" name="Groupe 48"/>
          <p:cNvGrpSpPr/>
          <p:nvPr/>
        </p:nvGrpSpPr>
        <p:grpSpPr>
          <a:xfrm>
            <a:off x="683568" y="1484784"/>
            <a:ext cx="2520280" cy="1665476"/>
            <a:chOff x="683568" y="1484784"/>
            <a:chExt cx="2520280" cy="1665476"/>
          </a:xfrm>
        </p:grpSpPr>
        <p:grpSp>
          <p:nvGrpSpPr>
            <p:cNvPr id="48" name="Groupe 47"/>
            <p:cNvGrpSpPr/>
            <p:nvPr/>
          </p:nvGrpSpPr>
          <p:grpSpPr>
            <a:xfrm>
              <a:off x="683568" y="1484784"/>
              <a:ext cx="2520280" cy="1296144"/>
              <a:chOff x="683568" y="1484784"/>
              <a:chExt cx="2520280" cy="1296144"/>
            </a:xfrm>
          </p:grpSpPr>
          <p:grpSp>
            <p:nvGrpSpPr>
              <p:cNvPr id="45" name="Groupe 44"/>
              <p:cNvGrpSpPr/>
              <p:nvPr/>
            </p:nvGrpSpPr>
            <p:grpSpPr>
              <a:xfrm>
                <a:off x="683568" y="1484784"/>
                <a:ext cx="1512168" cy="1296144"/>
                <a:chOff x="611560" y="764705"/>
                <a:chExt cx="2766753" cy="2085109"/>
              </a:xfrm>
            </p:grpSpPr>
            <p:pic>
              <p:nvPicPr>
                <p:cNvPr id="31" name="Image 30" descr="C:\Users\user\Desktop\Nouveau dossier (4)\figure\DSC04892.JPG"/>
                <p:cNvPicPr>
                  <a:picLocks noChangeAspect="1"/>
                </p:cNvPicPr>
                <p:nvPr/>
              </p:nvPicPr>
              <p:blipFill>
                <a:blip r:embed="rId6" cstate="print"/>
                <a:srcRect/>
                <a:stretch>
                  <a:fillRect/>
                </a:stretch>
              </p:blipFill>
              <p:spPr bwMode="auto">
                <a:xfrm>
                  <a:off x="611560" y="764705"/>
                  <a:ext cx="1699953" cy="1018309"/>
                </a:xfrm>
                <a:prstGeom prst="rect">
                  <a:avLst/>
                </a:prstGeom>
                <a:noFill/>
                <a:ln w="9525">
                  <a:noFill/>
                  <a:miter lim="800000"/>
                  <a:headEnd/>
                  <a:tailEnd/>
                </a:ln>
              </p:spPr>
            </p:pic>
            <p:pic>
              <p:nvPicPr>
                <p:cNvPr id="38" name="Image 37" descr="C:\Users\user\Desktop\Nouveau dossier (4)\figure\DSC04892.JPG"/>
                <p:cNvPicPr>
                  <a:picLocks noChangeAspect="1"/>
                </p:cNvPicPr>
                <p:nvPr/>
              </p:nvPicPr>
              <p:blipFill>
                <a:blip r:embed="rId6" cstate="print"/>
                <a:srcRect/>
                <a:stretch>
                  <a:fillRect/>
                </a:stretch>
              </p:blipFill>
              <p:spPr bwMode="auto">
                <a:xfrm>
                  <a:off x="763960" y="917105"/>
                  <a:ext cx="1699953" cy="1018309"/>
                </a:xfrm>
                <a:prstGeom prst="rect">
                  <a:avLst/>
                </a:prstGeom>
                <a:noFill/>
                <a:ln w="9525">
                  <a:noFill/>
                  <a:miter lim="800000"/>
                  <a:headEnd/>
                  <a:tailEnd/>
                </a:ln>
              </p:spPr>
            </p:pic>
            <p:pic>
              <p:nvPicPr>
                <p:cNvPr id="39" name="Image 38" descr="C:\Users\user\Desktop\Nouveau dossier (4)\figure\DSC04892.JPG"/>
                <p:cNvPicPr>
                  <a:picLocks noChangeAspect="1"/>
                </p:cNvPicPr>
                <p:nvPr/>
              </p:nvPicPr>
              <p:blipFill>
                <a:blip r:embed="rId6" cstate="print"/>
                <a:srcRect/>
                <a:stretch>
                  <a:fillRect/>
                </a:stretch>
              </p:blipFill>
              <p:spPr bwMode="auto">
                <a:xfrm>
                  <a:off x="916360" y="1069505"/>
                  <a:ext cx="1699953" cy="1018309"/>
                </a:xfrm>
                <a:prstGeom prst="rect">
                  <a:avLst/>
                </a:prstGeom>
                <a:noFill/>
                <a:ln w="9525">
                  <a:noFill/>
                  <a:miter lim="800000"/>
                  <a:headEnd/>
                  <a:tailEnd/>
                </a:ln>
              </p:spPr>
            </p:pic>
            <p:pic>
              <p:nvPicPr>
                <p:cNvPr id="40" name="Image 39" descr="C:\Users\user\Desktop\Nouveau dossier (4)\figure\DSC04892.JPG"/>
                <p:cNvPicPr>
                  <a:picLocks noChangeAspect="1"/>
                </p:cNvPicPr>
                <p:nvPr/>
              </p:nvPicPr>
              <p:blipFill>
                <a:blip r:embed="rId6" cstate="print"/>
                <a:srcRect/>
                <a:stretch>
                  <a:fillRect/>
                </a:stretch>
              </p:blipFill>
              <p:spPr bwMode="auto">
                <a:xfrm>
                  <a:off x="1068760" y="1221905"/>
                  <a:ext cx="1699953" cy="1018309"/>
                </a:xfrm>
                <a:prstGeom prst="rect">
                  <a:avLst/>
                </a:prstGeom>
                <a:noFill/>
                <a:ln w="9525">
                  <a:noFill/>
                  <a:miter lim="800000"/>
                  <a:headEnd/>
                  <a:tailEnd/>
                </a:ln>
              </p:spPr>
            </p:pic>
            <p:pic>
              <p:nvPicPr>
                <p:cNvPr id="41" name="Image 40" descr="C:\Users\user\Desktop\Nouveau dossier (4)\figure\DSC04892.JPG"/>
                <p:cNvPicPr>
                  <a:picLocks noChangeAspect="1"/>
                </p:cNvPicPr>
                <p:nvPr/>
              </p:nvPicPr>
              <p:blipFill>
                <a:blip r:embed="rId6" cstate="print"/>
                <a:srcRect/>
                <a:stretch>
                  <a:fillRect/>
                </a:stretch>
              </p:blipFill>
              <p:spPr bwMode="auto">
                <a:xfrm>
                  <a:off x="1221160" y="1374305"/>
                  <a:ext cx="1699953" cy="1018309"/>
                </a:xfrm>
                <a:prstGeom prst="rect">
                  <a:avLst/>
                </a:prstGeom>
                <a:noFill/>
                <a:ln w="9525">
                  <a:noFill/>
                  <a:miter lim="800000"/>
                  <a:headEnd/>
                  <a:tailEnd/>
                </a:ln>
              </p:spPr>
            </p:pic>
            <p:pic>
              <p:nvPicPr>
                <p:cNvPr id="42" name="Image 41" descr="C:\Users\user\Desktop\Nouveau dossier (4)\figure\DSC04892.JPG"/>
                <p:cNvPicPr>
                  <a:picLocks noChangeAspect="1"/>
                </p:cNvPicPr>
                <p:nvPr/>
              </p:nvPicPr>
              <p:blipFill>
                <a:blip r:embed="rId6" cstate="print"/>
                <a:srcRect/>
                <a:stretch>
                  <a:fillRect/>
                </a:stretch>
              </p:blipFill>
              <p:spPr bwMode="auto">
                <a:xfrm>
                  <a:off x="1373560" y="1526705"/>
                  <a:ext cx="1699953" cy="1018309"/>
                </a:xfrm>
                <a:prstGeom prst="rect">
                  <a:avLst/>
                </a:prstGeom>
                <a:noFill/>
                <a:ln w="9525">
                  <a:noFill/>
                  <a:miter lim="800000"/>
                  <a:headEnd/>
                  <a:tailEnd/>
                </a:ln>
              </p:spPr>
            </p:pic>
            <p:pic>
              <p:nvPicPr>
                <p:cNvPr id="43" name="Image 42" descr="C:\Users\user\Desktop\Nouveau dossier (4)\figure\DSC04892.JPG"/>
                <p:cNvPicPr>
                  <a:picLocks noChangeAspect="1"/>
                </p:cNvPicPr>
                <p:nvPr/>
              </p:nvPicPr>
              <p:blipFill>
                <a:blip r:embed="rId6" cstate="print"/>
                <a:srcRect/>
                <a:stretch>
                  <a:fillRect/>
                </a:stretch>
              </p:blipFill>
              <p:spPr bwMode="auto">
                <a:xfrm>
                  <a:off x="1525960" y="1679105"/>
                  <a:ext cx="1699953" cy="1018309"/>
                </a:xfrm>
                <a:prstGeom prst="rect">
                  <a:avLst/>
                </a:prstGeom>
                <a:noFill/>
                <a:ln w="9525">
                  <a:noFill/>
                  <a:miter lim="800000"/>
                  <a:headEnd/>
                  <a:tailEnd/>
                </a:ln>
              </p:spPr>
            </p:pic>
            <p:pic>
              <p:nvPicPr>
                <p:cNvPr id="44" name="Image 43" descr="C:\Users\user\Desktop\Nouveau dossier (4)\figure\DSC04892.JPG"/>
                <p:cNvPicPr>
                  <a:picLocks noChangeAspect="1"/>
                </p:cNvPicPr>
                <p:nvPr/>
              </p:nvPicPr>
              <p:blipFill>
                <a:blip r:embed="rId6" cstate="print"/>
                <a:srcRect/>
                <a:stretch>
                  <a:fillRect/>
                </a:stretch>
              </p:blipFill>
              <p:spPr bwMode="auto">
                <a:xfrm>
                  <a:off x="1678360" y="1831505"/>
                  <a:ext cx="1699953" cy="1018309"/>
                </a:xfrm>
                <a:prstGeom prst="rect">
                  <a:avLst/>
                </a:prstGeom>
                <a:noFill/>
                <a:ln w="9525">
                  <a:noFill/>
                  <a:miter lim="800000"/>
                  <a:headEnd/>
                  <a:tailEnd/>
                </a:ln>
              </p:spPr>
            </p:pic>
          </p:grpSp>
          <p:sp>
            <p:nvSpPr>
              <p:cNvPr id="50" name="Flèche droite 49"/>
              <p:cNvSpPr/>
              <p:nvPr/>
            </p:nvSpPr>
            <p:spPr>
              <a:xfrm>
                <a:off x="2699792" y="1988840"/>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9" name="ZoneTexte 58"/>
            <p:cNvSpPr txBox="1"/>
            <p:nvPr/>
          </p:nvSpPr>
          <p:spPr>
            <a:xfrm>
              <a:off x="755576" y="2780928"/>
              <a:ext cx="1595309" cy="369332"/>
            </a:xfrm>
            <a:prstGeom prst="rect">
              <a:avLst/>
            </a:prstGeom>
            <a:noFill/>
          </p:spPr>
          <p:txBody>
            <a:bodyPr wrap="none" rtlCol="0">
              <a:spAutoFit/>
            </a:bodyPr>
            <a:lstStyle/>
            <a:p>
              <a:r>
                <a:rPr lang="fr-FR" dirty="0" smtClean="0">
                  <a:solidFill>
                    <a:schemeClr val="bg1"/>
                  </a:solidFill>
                </a:rPr>
                <a:t>Images drone</a:t>
              </a:r>
              <a:endParaRPr lang="fr-FR" dirty="0">
                <a:solidFill>
                  <a:schemeClr val="bg1"/>
                </a:solidFill>
              </a:endParaRPr>
            </a:p>
          </p:txBody>
        </p:sp>
      </p:grpSp>
      <p:sp>
        <p:nvSpPr>
          <p:cNvPr id="60" name="Titre 1"/>
          <p:cNvSpPr txBox="1">
            <a:spLocks/>
          </p:cNvSpPr>
          <p:nvPr/>
        </p:nvSpPr>
        <p:spPr>
          <a:xfrm>
            <a:off x="467544" y="0"/>
            <a:ext cx="8229600" cy="1143000"/>
          </a:xfrm>
          <a:prstGeom prst="rect">
            <a:avLst/>
          </a:prstGeom>
        </p:spPr>
        <p:txBody>
          <a:bodyPr anchor="ctr">
            <a:normAutofit/>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3600" b="0" i="1"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De la photo aérienne </a:t>
            </a:r>
            <a:r>
              <a:rPr kumimoji="0" lang="fr-FR" sz="3600" b="0" i="1" u="none" strike="noStrike" kern="1200" cap="none" spc="0" normalizeH="0" baseline="0" noProof="0" dirty="0" smtClean="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rPr>
              <a:t>…au LAI</a:t>
            </a:r>
            <a:endParaRPr kumimoji="0" lang="fr-FR" sz="3600" b="0" i="1" u="none" strike="noStrike" kern="1200" cap="none" spc="0" normalizeH="0" baseline="0" noProof="0" dirty="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79" name="Groupe 78"/>
          <p:cNvGrpSpPr/>
          <p:nvPr/>
        </p:nvGrpSpPr>
        <p:grpSpPr>
          <a:xfrm>
            <a:off x="180000" y="4383666"/>
            <a:ext cx="2124056" cy="1162502"/>
            <a:chOff x="180000" y="4383666"/>
            <a:chExt cx="2124056" cy="1162502"/>
          </a:xfrm>
        </p:grpSpPr>
        <p:sp>
          <p:nvSpPr>
            <p:cNvPr id="54" name="Flèche droite 53"/>
            <p:cNvSpPr/>
            <p:nvPr/>
          </p:nvSpPr>
          <p:spPr>
            <a:xfrm flipH="1">
              <a:off x="1800000" y="4820901"/>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1" name="Groupe 60"/>
            <p:cNvGrpSpPr/>
            <p:nvPr/>
          </p:nvGrpSpPr>
          <p:grpSpPr>
            <a:xfrm>
              <a:off x="180000" y="4383666"/>
              <a:ext cx="1493179" cy="1162502"/>
              <a:chOff x="1566653" y="1069181"/>
              <a:chExt cx="6614545" cy="3882362"/>
            </a:xfrm>
          </p:grpSpPr>
          <p:grpSp>
            <p:nvGrpSpPr>
              <p:cNvPr id="62" name="Groupe 9"/>
              <p:cNvGrpSpPr/>
              <p:nvPr/>
            </p:nvGrpSpPr>
            <p:grpSpPr>
              <a:xfrm>
                <a:off x="1566653" y="1112968"/>
                <a:ext cx="2293331" cy="3838575"/>
                <a:chOff x="1566653" y="925165"/>
                <a:chExt cx="2293331" cy="3838575"/>
              </a:xfrm>
            </p:grpSpPr>
            <p:pic>
              <p:nvPicPr>
                <p:cNvPr id="68" name="Picture 6" descr="D:\MEGA\Desktop\sans-titre.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036153">
                  <a:off x="38313" y="2453505"/>
                  <a:ext cx="3838575" cy="781896"/>
                </a:xfrm>
                <a:prstGeom prst="rect">
                  <a:avLst/>
                </a:prstGeom>
                <a:noFill/>
              </p:spPr>
            </p:pic>
            <p:pic>
              <p:nvPicPr>
                <p:cNvPr id="69" name="Picture 6" descr="D:\MEGA\Desktop\sans-titre.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436153">
                  <a:off x="1829328" y="4058194"/>
                  <a:ext cx="2030656" cy="595994"/>
                </a:xfrm>
                <a:prstGeom prst="rect">
                  <a:avLst/>
                </a:prstGeom>
                <a:noFill/>
              </p:spPr>
            </p:pic>
          </p:grpSp>
          <p:grpSp>
            <p:nvGrpSpPr>
              <p:cNvPr id="63" name="Groupe 10"/>
              <p:cNvGrpSpPr/>
              <p:nvPr/>
            </p:nvGrpSpPr>
            <p:grpSpPr>
              <a:xfrm>
                <a:off x="4299571" y="1099681"/>
                <a:ext cx="2287520" cy="3851862"/>
                <a:chOff x="4299571" y="1099681"/>
                <a:chExt cx="2287520" cy="3851862"/>
              </a:xfrm>
            </p:grpSpPr>
            <p:pic>
              <p:nvPicPr>
                <p:cNvPr id="65" name="Picture 6" descr="D:\MEGA\Desktop\sans-titre.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783745">
                  <a:off x="2939819" y="2707685"/>
                  <a:ext cx="3838575" cy="649142"/>
                </a:xfrm>
                <a:prstGeom prst="rect">
                  <a:avLst/>
                </a:prstGeom>
                <a:noFill/>
              </p:spPr>
            </p:pic>
            <p:pic>
              <p:nvPicPr>
                <p:cNvPr id="66" name="Picture 6" descr="D:\MEGA\Desktop\sans-titre.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3548699">
                  <a:off x="4172866" y="2730336"/>
                  <a:ext cx="3838575" cy="577266"/>
                </a:xfrm>
                <a:prstGeom prst="rect">
                  <a:avLst/>
                </a:prstGeom>
                <a:noFill/>
              </p:spPr>
            </p:pic>
            <p:pic>
              <p:nvPicPr>
                <p:cNvPr id="67" name="Picture 6" descr="D:\MEGA\Desktop\sans-titre.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21436153">
                  <a:off x="4299571" y="3339074"/>
                  <a:ext cx="2287520" cy="709528"/>
                </a:xfrm>
                <a:prstGeom prst="rect">
                  <a:avLst/>
                </a:prstGeom>
                <a:noFill/>
              </p:spPr>
            </p:pic>
          </p:grpSp>
          <p:pic>
            <p:nvPicPr>
              <p:cNvPr id="64" name="Picture 6" descr="D:\MEGA\Desktop\sans-titre.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036153">
                <a:off x="5870962" y="2597521"/>
                <a:ext cx="3838575" cy="781896"/>
              </a:xfrm>
              <a:prstGeom prst="rect">
                <a:avLst/>
              </a:prstGeom>
              <a:noFill/>
            </p:spPr>
          </p:pic>
        </p:grpSp>
      </p:grpSp>
      <p:pic>
        <p:nvPicPr>
          <p:cNvPr id="37" name="Image 36"/>
          <p:cNvPicPr/>
          <p:nvPr/>
        </p:nvPicPr>
        <p:blipFill>
          <a:blip r:embed="rId12" cstate="print"/>
          <a:srcRect/>
          <a:stretch>
            <a:fillRect/>
          </a:stretch>
        </p:blipFill>
        <p:spPr bwMode="auto">
          <a:xfrm>
            <a:off x="5643570" y="1071546"/>
            <a:ext cx="3195668" cy="2309812"/>
          </a:xfrm>
          <a:prstGeom prst="rect">
            <a:avLst/>
          </a:prstGeom>
          <a:noFill/>
          <a:ln w="9525">
            <a:noFill/>
            <a:miter lim="800000"/>
            <a:headEnd/>
            <a:tailEnd/>
          </a:ln>
        </p:spPr>
      </p:pic>
      <p:grpSp>
        <p:nvGrpSpPr>
          <p:cNvPr id="77" name="Groupe 76"/>
          <p:cNvGrpSpPr/>
          <p:nvPr/>
        </p:nvGrpSpPr>
        <p:grpSpPr>
          <a:xfrm>
            <a:off x="2000232" y="4511050"/>
            <a:ext cx="2004254" cy="1921735"/>
            <a:chOff x="2000232" y="4511050"/>
            <a:chExt cx="2004254" cy="1921735"/>
          </a:xfrm>
        </p:grpSpPr>
        <p:pic>
          <p:nvPicPr>
            <p:cNvPr id="47" name="Picture 2" descr="D:\MEGA\Desktop\Hemisfer.JPG"/>
            <p:cNvPicPr>
              <a:picLocks noChangeAspect="1" noChangeArrowheads="1"/>
            </p:cNvPicPr>
            <p:nvPr/>
          </p:nvPicPr>
          <p:blipFill>
            <a:blip r:embed="rId13" cstate="print"/>
            <a:srcRect/>
            <a:stretch>
              <a:fillRect/>
            </a:stretch>
          </p:blipFill>
          <p:spPr bwMode="auto">
            <a:xfrm>
              <a:off x="2357422" y="4511050"/>
              <a:ext cx="1036944" cy="907735"/>
            </a:xfrm>
            <a:prstGeom prst="rect">
              <a:avLst/>
            </a:prstGeom>
            <a:noFill/>
          </p:spPr>
        </p:pic>
        <p:sp>
          <p:nvSpPr>
            <p:cNvPr id="57" name="ZoneTexte 56"/>
            <p:cNvSpPr txBox="1"/>
            <p:nvPr/>
          </p:nvSpPr>
          <p:spPr>
            <a:xfrm>
              <a:off x="2285984" y="4780251"/>
              <a:ext cx="1296144" cy="369332"/>
            </a:xfrm>
            <a:prstGeom prst="rect">
              <a:avLst/>
            </a:prstGeom>
            <a:noFill/>
          </p:spPr>
          <p:txBody>
            <a:bodyPr wrap="square" rtlCol="0">
              <a:spAutoFit/>
            </a:bodyPr>
            <a:lstStyle/>
            <a:p>
              <a:r>
                <a:rPr lang="fr-FR" b="1" i="1" dirty="0" err="1" smtClean="0">
                  <a:solidFill>
                    <a:srgbClr val="003300"/>
                  </a:solidFill>
                </a:rPr>
                <a:t>Hemisfer</a:t>
              </a:r>
              <a:endParaRPr lang="fr-FR" b="1" i="1" dirty="0">
                <a:solidFill>
                  <a:srgbClr val="003300"/>
                </a:solidFill>
              </a:endParaRPr>
            </a:p>
          </p:txBody>
        </p:sp>
        <p:sp>
          <p:nvSpPr>
            <p:cNvPr id="58" name="ZoneTexte 57"/>
            <p:cNvSpPr txBox="1"/>
            <p:nvPr/>
          </p:nvSpPr>
          <p:spPr>
            <a:xfrm>
              <a:off x="2000232" y="5786454"/>
              <a:ext cx="1928826" cy="646331"/>
            </a:xfrm>
            <a:prstGeom prst="rect">
              <a:avLst/>
            </a:prstGeom>
            <a:noFill/>
          </p:spPr>
          <p:txBody>
            <a:bodyPr wrap="square" rtlCol="0">
              <a:spAutoFit/>
            </a:bodyPr>
            <a:lstStyle/>
            <a:p>
              <a:pPr algn="ctr"/>
              <a:r>
                <a:rPr lang="fr-FR" dirty="0" smtClean="0">
                  <a:solidFill>
                    <a:schemeClr val="bg1"/>
                  </a:solidFill>
                </a:rPr>
                <a:t>Analyse d’image hémisphérique</a:t>
              </a:r>
            </a:p>
          </p:txBody>
        </p:sp>
        <p:sp>
          <p:nvSpPr>
            <p:cNvPr id="74" name="Flèche droite 73"/>
            <p:cNvSpPr/>
            <p:nvPr/>
          </p:nvSpPr>
          <p:spPr>
            <a:xfrm flipH="1">
              <a:off x="3500430" y="4820901"/>
              <a:ext cx="504056" cy="288032"/>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2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20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20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20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67544" y="0"/>
            <a:ext cx="8229600" cy="1143000"/>
          </a:xfrm>
          <a:prstGeom prst="rect">
            <a:avLst/>
          </a:prstGeom>
        </p:spPr>
        <p:txBody>
          <a:bodyPr anchor="ctr">
            <a:normAutofit/>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3600" b="0" i="1"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Image reconstituée de la</a:t>
            </a:r>
            <a:r>
              <a:rPr kumimoji="0" lang="fr-FR" sz="3600" b="0" i="1" u="none" strike="noStrike" kern="1200" cap="none" spc="0" normalizeH="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 parcelle</a:t>
            </a:r>
            <a:endParaRPr kumimoji="0" lang="fr-FR" sz="3600" b="0" i="1" u="none" strike="noStrike" kern="1200" cap="none" spc="0" normalizeH="0" baseline="0" noProof="0" dirty="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Image 3"/>
          <p:cNvPicPr/>
          <p:nvPr/>
        </p:nvPicPr>
        <p:blipFill>
          <a:blip r:embed="rId2" cstate="print"/>
          <a:srcRect/>
          <a:stretch>
            <a:fillRect/>
          </a:stretch>
        </p:blipFill>
        <p:spPr bwMode="auto">
          <a:xfrm>
            <a:off x="827584" y="980728"/>
            <a:ext cx="756084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Fatma\Desktop\compte rendu final\Essai 26.05.2014\terrain\images ordonnées\8.JPG"/>
          <p:cNvPicPr/>
          <p:nvPr/>
        </p:nvPicPr>
        <p:blipFill>
          <a:blip r:embed="rId3" cstate="print">
            <a:lum/>
          </a:blip>
          <a:srcRect l="10423" r="8143"/>
          <a:stretch>
            <a:fillRect/>
          </a:stretch>
        </p:blipFill>
        <p:spPr bwMode="auto">
          <a:xfrm>
            <a:off x="5786446" y="1071546"/>
            <a:ext cx="2892425" cy="2657475"/>
          </a:xfrm>
          <a:prstGeom prst="rect">
            <a:avLst/>
          </a:prstGeom>
          <a:noFill/>
          <a:ln w="9525">
            <a:noFill/>
            <a:miter lim="800000"/>
            <a:headEnd/>
            <a:tailEnd/>
          </a:ln>
        </p:spPr>
      </p:pic>
      <p:pic>
        <p:nvPicPr>
          <p:cNvPr id="3" name="Image 2" descr="C:\Users\Fatma\Desktop\compte rendu final\Essai 26.05.2014\drone\images simulées drone 26.5.2015\image8 r0.01.png"/>
          <p:cNvPicPr/>
          <p:nvPr/>
        </p:nvPicPr>
        <p:blipFill>
          <a:blip r:embed="rId4" cstate="print"/>
          <a:srcRect l="10052" r="8194"/>
          <a:stretch>
            <a:fillRect/>
          </a:stretch>
        </p:blipFill>
        <p:spPr bwMode="auto">
          <a:xfrm rot="5400000">
            <a:off x="5886460" y="3971928"/>
            <a:ext cx="2686050" cy="2457450"/>
          </a:xfrm>
          <a:prstGeom prst="rect">
            <a:avLst/>
          </a:prstGeom>
          <a:noFill/>
          <a:ln w="9525">
            <a:noFill/>
            <a:miter lim="800000"/>
            <a:headEnd/>
            <a:tailEnd/>
          </a:ln>
        </p:spPr>
      </p:pic>
      <p:graphicFrame>
        <p:nvGraphicFramePr>
          <p:cNvPr id="4" name="Graphique 3"/>
          <p:cNvGraphicFramePr/>
          <p:nvPr/>
        </p:nvGraphicFramePr>
        <p:xfrm>
          <a:off x="214282" y="2357430"/>
          <a:ext cx="5929354" cy="3786214"/>
        </p:xfrm>
        <a:graphic>
          <a:graphicData uri="http://schemas.openxmlformats.org/drawingml/2006/chart">
            <c:chart xmlns:c="http://schemas.openxmlformats.org/drawingml/2006/chart" xmlns:r="http://schemas.openxmlformats.org/officeDocument/2006/relationships" r:id="rId5"/>
          </a:graphicData>
        </a:graphic>
      </p:graphicFrame>
      <p:sp>
        <p:nvSpPr>
          <p:cNvPr id="5" name="Titre 1"/>
          <p:cNvSpPr txBox="1">
            <a:spLocks/>
          </p:cNvSpPr>
          <p:nvPr/>
        </p:nvSpPr>
        <p:spPr>
          <a:xfrm>
            <a:off x="500034" y="714356"/>
            <a:ext cx="5329246" cy="1143000"/>
          </a:xfrm>
          <a:prstGeom prst="rect">
            <a:avLst/>
          </a:prstGeom>
        </p:spPr>
        <p:txBody>
          <a:bodyPr>
            <a:noAutofit/>
          </a:bodyPr>
          <a:lstStyle/>
          <a:p>
            <a:pPr marL="53975"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Validation du LAI mesuré par le Drone</a:t>
            </a:r>
            <a:endParaRPr kumimoji="0" lang="fr-FR" sz="3600" b="0" i="0" u="none" strike="noStrike" kern="1200" cap="none" spc="0" normalizeH="0" baseline="0" noProof="0" dirty="0">
              <a:ln>
                <a:noFill/>
              </a:ln>
              <a:solidFill>
                <a:srgbClr val="00FF00"/>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nvGraphicFramePr>
        <p:xfrm>
          <a:off x="142844" y="785794"/>
          <a:ext cx="8786874" cy="592935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e 10"/>
          <p:cNvGrpSpPr/>
          <p:nvPr/>
        </p:nvGrpSpPr>
        <p:grpSpPr>
          <a:xfrm>
            <a:off x="928662" y="857232"/>
            <a:ext cx="7720844" cy="4023750"/>
            <a:chOff x="928662" y="857232"/>
            <a:chExt cx="7720844" cy="4023750"/>
          </a:xfrm>
        </p:grpSpPr>
        <p:pic>
          <p:nvPicPr>
            <p:cNvPr id="2" name="Picture 4" descr="C:\Users\Hatem\Desktop\Drône\Photos\4.6.2015.JPG"/>
            <p:cNvPicPr>
              <a:picLocks noChangeAspect="1" noChangeArrowheads="1"/>
            </p:cNvPicPr>
            <p:nvPr/>
          </p:nvPicPr>
          <p:blipFill>
            <a:blip r:embed="rId4" cstate="print">
              <a:lum/>
            </a:blip>
            <a:srcRect/>
            <a:stretch>
              <a:fillRect/>
            </a:stretch>
          </p:blipFill>
          <p:spPr bwMode="auto">
            <a:xfrm>
              <a:off x="6048000" y="1656000"/>
              <a:ext cx="1269506" cy="740830"/>
            </a:xfrm>
            <a:prstGeom prst="rect">
              <a:avLst/>
            </a:prstGeom>
            <a:noFill/>
            <a:ln w="38100">
              <a:solidFill>
                <a:srgbClr val="003300"/>
              </a:solidFill>
            </a:ln>
          </p:spPr>
        </p:pic>
        <p:pic>
          <p:nvPicPr>
            <p:cNvPr id="3" name="Picture 5" descr="C:\Users\Hatem\Desktop\Drône\Photos\5.5.2015.JPG"/>
            <p:cNvPicPr>
              <a:picLocks noChangeAspect="1" noChangeArrowheads="1"/>
            </p:cNvPicPr>
            <p:nvPr/>
          </p:nvPicPr>
          <p:blipFill>
            <a:blip r:embed="rId5" cstate="print">
              <a:lum bright="10000"/>
            </a:blip>
            <a:srcRect/>
            <a:stretch>
              <a:fillRect/>
            </a:stretch>
          </p:blipFill>
          <p:spPr bwMode="auto">
            <a:xfrm>
              <a:off x="3528000" y="2952000"/>
              <a:ext cx="1269506" cy="740830"/>
            </a:xfrm>
            <a:prstGeom prst="rect">
              <a:avLst/>
            </a:prstGeom>
            <a:noFill/>
            <a:ln w="38100">
              <a:solidFill>
                <a:srgbClr val="003300"/>
              </a:solidFill>
            </a:ln>
          </p:spPr>
        </p:pic>
        <p:pic>
          <p:nvPicPr>
            <p:cNvPr id="4" name="Picture 6" descr="C:\Users\Hatem\Desktop\Drône\Photos\20.4.2015.JPG"/>
            <p:cNvPicPr>
              <a:picLocks noChangeAspect="1" noChangeArrowheads="1"/>
            </p:cNvPicPr>
            <p:nvPr/>
          </p:nvPicPr>
          <p:blipFill>
            <a:blip r:embed="rId6" cstate="print">
              <a:lum contrast="10000"/>
            </a:blip>
            <a:srcRect/>
            <a:stretch>
              <a:fillRect/>
            </a:stretch>
          </p:blipFill>
          <p:spPr bwMode="auto">
            <a:xfrm>
              <a:off x="2232000" y="3714752"/>
              <a:ext cx="1269506" cy="740830"/>
            </a:xfrm>
            <a:prstGeom prst="rect">
              <a:avLst/>
            </a:prstGeom>
            <a:noFill/>
            <a:ln w="38100">
              <a:solidFill>
                <a:srgbClr val="003300"/>
              </a:solidFill>
            </a:ln>
          </p:spPr>
        </p:pic>
        <p:pic>
          <p:nvPicPr>
            <p:cNvPr id="5" name="Picture 8" descr="C:\Users\Hatem\Desktop\Drône\Photos\21.01.2015-DSC07754.JPG"/>
            <p:cNvPicPr>
              <a:picLocks noChangeAspect="1" noChangeArrowheads="1"/>
            </p:cNvPicPr>
            <p:nvPr/>
          </p:nvPicPr>
          <p:blipFill>
            <a:blip r:embed="rId7" cstate="print">
              <a:lum bright="10000"/>
            </a:blip>
            <a:srcRect/>
            <a:stretch>
              <a:fillRect/>
            </a:stretch>
          </p:blipFill>
          <p:spPr bwMode="auto">
            <a:xfrm>
              <a:off x="928662" y="4143380"/>
              <a:ext cx="1269506" cy="737602"/>
            </a:xfrm>
            <a:prstGeom prst="rect">
              <a:avLst/>
            </a:prstGeom>
            <a:noFill/>
            <a:ln w="38100">
              <a:solidFill>
                <a:srgbClr val="003300"/>
              </a:solidFill>
            </a:ln>
          </p:spPr>
        </p:pic>
        <p:pic>
          <p:nvPicPr>
            <p:cNvPr id="6" name="Picture 10" descr="C:\Users\Hatem\Desktop\Drône\Photos\26.5.2015.JPG"/>
            <p:cNvPicPr>
              <a:picLocks noChangeAspect="1" noChangeArrowheads="1"/>
            </p:cNvPicPr>
            <p:nvPr/>
          </p:nvPicPr>
          <p:blipFill>
            <a:blip r:embed="rId8" cstate="print">
              <a:lum bright="10000"/>
            </a:blip>
            <a:srcRect/>
            <a:stretch>
              <a:fillRect/>
            </a:stretch>
          </p:blipFill>
          <p:spPr bwMode="auto">
            <a:xfrm>
              <a:off x="4860000" y="2448000"/>
              <a:ext cx="1269506" cy="740830"/>
            </a:xfrm>
            <a:prstGeom prst="rect">
              <a:avLst/>
            </a:prstGeom>
            <a:noFill/>
            <a:ln w="38100">
              <a:solidFill>
                <a:srgbClr val="003300"/>
              </a:solidFill>
            </a:ln>
          </p:spPr>
        </p:pic>
        <p:pic>
          <p:nvPicPr>
            <p:cNvPr id="7" name="Picture 11" descr="C:\Users\Hatem\Desktop\Drône\Photos\26.6.2015-DSC00773.JPG"/>
            <p:cNvPicPr>
              <a:picLocks noChangeAspect="1" noChangeArrowheads="1"/>
            </p:cNvPicPr>
            <p:nvPr/>
          </p:nvPicPr>
          <p:blipFill>
            <a:blip r:embed="rId9" cstate="print">
              <a:lum bright="10000"/>
            </a:blip>
            <a:srcRect/>
            <a:stretch>
              <a:fillRect/>
            </a:stretch>
          </p:blipFill>
          <p:spPr bwMode="auto">
            <a:xfrm flipV="1">
              <a:off x="7380000" y="857232"/>
              <a:ext cx="1269506" cy="737602"/>
            </a:xfrm>
            <a:prstGeom prst="rect">
              <a:avLst/>
            </a:prstGeom>
            <a:noFill/>
            <a:ln w="38100">
              <a:solidFill>
                <a:srgbClr val="003300"/>
              </a:solidFill>
            </a:ln>
          </p:spPr>
        </p:pic>
      </p:grpSp>
      <p:sp>
        <p:nvSpPr>
          <p:cNvPr id="10" name="Titre 1"/>
          <p:cNvSpPr txBox="1">
            <a:spLocks/>
          </p:cNvSpPr>
          <p:nvPr/>
        </p:nvSpPr>
        <p:spPr>
          <a:xfrm>
            <a:off x="428596" y="0"/>
            <a:ext cx="8229600" cy="1143000"/>
          </a:xfrm>
          <a:prstGeom prst="rect">
            <a:avLst/>
          </a:prstGeom>
        </p:spPr>
        <p:txBody>
          <a:bodyPr anchor="ctr">
            <a:normAutofit/>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3600" b="0" i="1"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Utilisation pratique du</a:t>
            </a:r>
            <a:r>
              <a:rPr kumimoji="0" lang="fr-FR" sz="3600" b="0" i="1" u="none" strike="noStrike" kern="1200" cap="none" spc="0" normalizeH="0" baseline="0" noProof="0" dirty="0" smtClean="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rPr>
              <a:t> LAI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nvGraphicFramePr>
        <p:xfrm>
          <a:off x="642910" y="1000108"/>
          <a:ext cx="7572428" cy="550072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1"/>
          <p:cNvSpPr txBox="1">
            <a:spLocks/>
          </p:cNvSpPr>
          <p:nvPr/>
        </p:nvSpPr>
        <p:spPr>
          <a:xfrm>
            <a:off x="500034" y="214290"/>
            <a:ext cx="8229600" cy="1143000"/>
          </a:xfrm>
          <a:prstGeom prst="rect">
            <a:avLst/>
          </a:prstGeom>
        </p:spPr>
        <p:txBody>
          <a:bodyPr anchor="ctr">
            <a:normAutofit/>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3600" b="0" i="1"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Utilisation pratique du</a:t>
            </a:r>
            <a:r>
              <a:rPr kumimoji="0" lang="fr-FR" sz="3600" b="0" i="1" u="none" strike="noStrike" kern="1200" cap="none" spc="0" normalizeH="0" baseline="0" noProof="0" dirty="0" smtClean="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rPr>
              <a:t> LAI</a:t>
            </a:r>
          </a:p>
          <a:p>
            <a:pPr marL="53975" marR="0" lvl="0" indent="-53975" algn="ctr" defTabSz="914400" rtl="0" eaLnBrk="0" fontAlgn="base" latinLnBrk="0" hangingPunct="0">
              <a:lnSpc>
                <a:spcPct val="100000"/>
              </a:lnSpc>
              <a:spcBef>
                <a:spcPct val="0"/>
              </a:spcBef>
              <a:spcAft>
                <a:spcPct val="0"/>
              </a:spcAft>
              <a:buClrTx/>
              <a:buSzTx/>
              <a:buFontTx/>
              <a:buNone/>
              <a:tabLst/>
              <a:defRPr/>
            </a:pPr>
            <a:r>
              <a:rPr lang="fr-FR" sz="2600" i="1"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dans la gestion de l’irrigation</a:t>
            </a:r>
            <a:endParaRPr kumimoji="0" lang="fr-FR" sz="2600" b="0" i="1" u="none" strike="noStrike" kern="1200" cap="none" spc="0" normalizeH="0" baseline="0" noProof="0" dirty="0">
              <a:ln>
                <a:noFill/>
              </a:ln>
              <a:solidFill>
                <a:schemeClr val="bg1"/>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nvGraphicFramePr>
        <p:xfrm>
          <a:off x="857224" y="1428736"/>
          <a:ext cx="7448580" cy="521972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1"/>
          <p:cNvSpPr txBox="1">
            <a:spLocks/>
          </p:cNvSpPr>
          <p:nvPr/>
        </p:nvSpPr>
        <p:spPr>
          <a:xfrm>
            <a:off x="500034" y="214290"/>
            <a:ext cx="8229600" cy="1143000"/>
          </a:xfrm>
          <a:prstGeom prst="rect">
            <a:avLst/>
          </a:prstGeom>
        </p:spPr>
        <p:txBody>
          <a:bodyPr anchor="ctr">
            <a:normAutofit/>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fr-FR" sz="3600" b="0" i="1"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Utilisation pratique du</a:t>
            </a:r>
            <a:r>
              <a:rPr kumimoji="0" lang="fr-FR" sz="3600" b="0" i="1" u="none" strike="noStrike" kern="1200" cap="none" spc="0" normalizeH="0" baseline="0" noProof="0" dirty="0" smtClean="0">
                <a:ln>
                  <a:noFill/>
                </a:ln>
                <a:solidFill>
                  <a:srgbClr val="99CC00"/>
                </a:solidFill>
                <a:effectLst>
                  <a:outerShdw blurRad="38100" dist="25500" dir="5400000" algn="tl" rotWithShape="0">
                    <a:srgbClr val="000000">
                      <a:satMod val="180000"/>
                      <a:alpha val="75000"/>
                    </a:srgbClr>
                  </a:outerShdw>
                </a:effectLst>
                <a:uLnTx/>
                <a:uFillTx/>
                <a:latin typeface="+mj-lt"/>
                <a:ea typeface="+mj-ea"/>
                <a:cs typeface="+mj-cs"/>
              </a:rPr>
              <a:t> LAI</a:t>
            </a:r>
          </a:p>
          <a:p>
            <a:pPr marL="53975" marR="0" lvl="0" indent="-53975" algn="ctr" defTabSz="914400" rtl="0" eaLnBrk="0" fontAlgn="base" latinLnBrk="0" hangingPunct="0">
              <a:lnSpc>
                <a:spcPct val="100000"/>
              </a:lnSpc>
              <a:spcBef>
                <a:spcPct val="0"/>
              </a:spcBef>
              <a:spcAft>
                <a:spcPct val="0"/>
              </a:spcAft>
              <a:buClrTx/>
              <a:buSzTx/>
              <a:buFontTx/>
              <a:buNone/>
              <a:tabLst/>
              <a:defRPr/>
            </a:pPr>
            <a:r>
              <a:rPr lang="fr-FR" sz="2600" i="1"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dans la gestion des traitements phytosanitaires</a:t>
            </a:r>
            <a:endParaRPr kumimoji="0" lang="fr-FR" sz="2600" b="0" i="1" u="none" strike="noStrike" kern="1200" cap="none" spc="0" normalizeH="0" baseline="0" noProof="0" dirty="0">
              <a:ln>
                <a:noFill/>
              </a:ln>
              <a:solidFill>
                <a:schemeClr val="bg1"/>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54000"/>
            <a:ext cx="8229600" cy="1143000"/>
          </a:xfrm>
          <a:prstGeom prst="rect">
            <a:avLst/>
          </a:prstGeom>
        </p:spPr>
        <p:txBody>
          <a:bodyPr>
            <a:noAutofit/>
          </a:bodyPr>
          <a:lstStyle/>
          <a:p>
            <a:pPr marL="53975"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Conclusions et perspectives</a:t>
            </a:r>
            <a:endParaRPr kumimoji="0" lang="fr-FR" sz="3600" b="0" i="0" u="none" strike="noStrike" kern="1200" cap="none" spc="0" normalizeH="0" baseline="0" noProof="0" dirty="0">
              <a:ln>
                <a:noFill/>
              </a:ln>
              <a:solidFill>
                <a:srgbClr val="00FF00"/>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4" name="Diagramme 3"/>
          <p:cNvGraphicFramePr/>
          <p:nvPr/>
        </p:nvGraphicFramePr>
        <p:xfrm>
          <a:off x="214282" y="1357298"/>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0" y="253536"/>
            <a:ext cx="8686800" cy="1143000"/>
          </a:xfrm>
        </p:spPr>
        <p:txBody>
          <a:bodyPr>
            <a:noAutofit/>
          </a:bodyPr>
          <a:lstStyle/>
          <a:p>
            <a:pPr marL="54864" indent="0" eaLnBrk="1" fontAlgn="auto" hangingPunct="1">
              <a:spcAft>
                <a:spcPts val="0"/>
              </a:spcAft>
              <a:defRPr/>
            </a:pPr>
            <a:r>
              <a:rPr lang="fr-FR" sz="4000" dirty="0" smtClean="0"/>
              <a:t>La gestion technique d’un verger ?</a:t>
            </a:r>
            <a:endParaRPr lang="fr-FR" sz="4000" dirty="0">
              <a:solidFill>
                <a:schemeClr val="tx2">
                  <a:tint val="100000"/>
                  <a:shade val="90000"/>
                  <a:satMod val="250000"/>
                  <a:alpha val="100000"/>
                </a:schemeClr>
              </a:solidFill>
            </a:endParaRPr>
          </a:p>
        </p:txBody>
      </p:sp>
      <p:sp>
        <p:nvSpPr>
          <p:cNvPr id="3" name="Espace réservé du contenu 2"/>
          <p:cNvSpPr>
            <a:spLocks noGrp="1"/>
          </p:cNvSpPr>
          <p:nvPr>
            <p:ph idx="1"/>
          </p:nvPr>
        </p:nvSpPr>
        <p:spPr>
          <a:xfrm>
            <a:off x="457200" y="1646238"/>
            <a:ext cx="8362950" cy="4926012"/>
          </a:xfrm>
        </p:spPr>
        <p:txBody>
          <a:bodyPr>
            <a:normAutofit fontScale="92500" lnSpcReduction="10000"/>
          </a:bodyPr>
          <a:lstStyle/>
          <a:p>
            <a:pPr eaLnBrk="1" fontAlgn="auto" hangingPunct="1">
              <a:spcBef>
                <a:spcPts val="0"/>
              </a:spcBef>
              <a:spcAft>
                <a:spcPts val="0"/>
              </a:spcAft>
              <a:buFont typeface="Wingdings 2"/>
              <a:buChar char=""/>
              <a:defRPr/>
            </a:pPr>
            <a:endParaRPr lang="fr-FR" dirty="0" smtClean="0"/>
          </a:p>
          <a:p>
            <a:pPr>
              <a:defRPr/>
            </a:pPr>
            <a:r>
              <a:rPr lang="fr-FR" sz="3500" dirty="0" smtClean="0"/>
              <a:t> Toutes les interventions que l’agriculteur réalise pour optimiser la </a:t>
            </a:r>
            <a:r>
              <a:rPr lang="fr-FR" sz="3500" dirty="0" smtClean="0">
                <a:solidFill>
                  <a:srgbClr val="00FF00"/>
                </a:solidFill>
              </a:rPr>
              <a:t>production</a:t>
            </a:r>
            <a:r>
              <a:rPr lang="fr-FR" sz="3500" dirty="0" smtClean="0"/>
              <a:t> de ses arbres (Rendement et Qualité).</a:t>
            </a:r>
          </a:p>
          <a:p>
            <a:pPr marL="347663" lvl="1" indent="0" eaLnBrk="1" hangingPunct="1">
              <a:lnSpc>
                <a:spcPct val="200000"/>
              </a:lnSpc>
              <a:buClrTx/>
              <a:buSzTx/>
              <a:buFont typeface="Wingdings 2"/>
              <a:buChar char=""/>
              <a:defRPr/>
            </a:pPr>
            <a:r>
              <a:rPr lang="fr-FR" sz="2000" b="1" dirty="0" smtClean="0">
                <a:solidFill>
                  <a:srgbClr val="000000"/>
                </a:solidFill>
                <a:latin typeface="Arial" pitchFamily="34" charset="0"/>
                <a:cs typeface="Arial" pitchFamily="34" charset="0"/>
              </a:rPr>
              <a:t> Travail du sol</a:t>
            </a:r>
          </a:p>
          <a:p>
            <a:pPr marL="347663" lvl="1" indent="0" eaLnBrk="1" hangingPunct="1">
              <a:lnSpc>
                <a:spcPct val="200000"/>
              </a:lnSpc>
              <a:buClrTx/>
              <a:buSzTx/>
              <a:buFont typeface="Wingdings 2"/>
              <a:buChar char=""/>
              <a:defRPr/>
            </a:pPr>
            <a:r>
              <a:rPr lang="fr-FR" sz="2000" b="1" dirty="0" smtClean="0">
                <a:solidFill>
                  <a:srgbClr val="00000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Irrigation</a:t>
            </a:r>
          </a:p>
          <a:p>
            <a:pPr marL="347663" lvl="1" indent="0" eaLnBrk="1" hangingPunct="1">
              <a:lnSpc>
                <a:spcPct val="200000"/>
              </a:lnSpc>
              <a:buClrTx/>
              <a:buSzTx/>
              <a:buFont typeface="Wingdings 2"/>
              <a:buChar char=""/>
              <a:defRPr/>
            </a:pPr>
            <a:r>
              <a:rPr lang="fr-FR" sz="2000" b="1" dirty="0" smtClean="0">
                <a:solidFill>
                  <a:srgbClr val="000000"/>
                </a:solidFill>
                <a:latin typeface="Arial" pitchFamily="34" charset="0"/>
                <a:cs typeface="Arial" pitchFamily="34" charset="0"/>
              </a:rPr>
              <a:t> </a:t>
            </a:r>
            <a:r>
              <a:rPr lang="fr-FR" sz="2000" b="1" dirty="0" smtClean="0">
                <a:solidFill>
                  <a:srgbClr val="FFFF00"/>
                </a:solidFill>
                <a:latin typeface="Arial" pitchFamily="34" charset="0"/>
                <a:cs typeface="Arial" pitchFamily="34" charset="0"/>
              </a:rPr>
              <a:t>Fertilisation</a:t>
            </a:r>
          </a:p>
          <a:p>
            <a:pPr marL="347663" lvl="1" indent="0" eaLnBrk="1" hangingPunct="1">
              <a:lnSpc>
                <a:spcPct val="200000"/>
              </a:lnSpc>
              <a:buClrTx/>
              <a:buSzTx/>
              <a:buFont typeface="Wingdings 2"/>
              <a:buChar char=""/>
              <a:defRPr/>
            </a:pPr>
            <a:r>
              <a:rPr lang="fr-FR" sz="2000" b="1" dirty="0" smtClean="0">
                <a:solidFill>
                  <a:srgbClr val="000000"/>
                </a:solidFill>
                <a:latin typeface="Arial" pitchFamily="34" charset="0"/>
                <a:cs typeface="Arial" pitchFamily="34" charset="0"/>
              </a:rPr>
              <a:t> </a:t>
            </a:r>
            <a:r>
              <a:rPr lang="fr-FR" sz="2000" b="1" dirty="0" smtClean="0">
                <a:solidFill>
                  <a:srgbClr val="663300"/>
                </a:solidFill>
                <a:latin typeface="Arial" pitchFamily="34" charset="0"/>
                <a:cs typeface="Arial" pitchFamily="34" charset="0"/>
              </a:rPr>
              <a:t>Taille</a:t>
            </a:r>
          </a:p>
          <a:p>
            <a:pPr marL="347663" lvl="1" indent="0" eaLnBrk="1" hangingPunct="1">
              <a:lnSpc>
                <a:spcPct val="200000"/>
              </a:lnSpc>
              <a:buClrTx/>
              <a:buSzTx/>
              <a:buFont typeface="Wingdings 2"/>
              <a:buChar char=""/>
              <a:defRPr/>
            </a:pPr>
            <a:r>
              <a:rPr lang="fr-FR" sz="2000" b="1" dirty="0" smtClean="0">
                <a:solidFill>
                  <a:srgbClr val="CC0099"/>
                </a:solidFill>
                <a:latin typeface="Arial" pitchFamily="34" charset="0"/>
                <a:cs typeface="Arial" pitchFamily="34" charset="0"/>
              </a:rPr>
              <a:t>Traitements phytosanitaires ...</a:t>
            </a:r>
            <a:endParaRPr lang="fr-FR" sz="2000" dirty="0">
              <a:solidFill>
                <a:srgbClr val="CC0099"/>
              </a:solidFill>
            </a:endParaRPr>
          </a:p>
        </p:txBody>
      </p:sp>
      <p:pic>
        <p:nvPicPr>
          <p:cNvPr id="45061" name="Picture 5" descr="Afficher l'image d'origine"/>
          <p:cNvPicPr>
            <a:picLocks noChangeAspect="1" noChangeArrowheads="1"/>
          </p:cNvPicPr>
          <p:nvPr/>
        </p:nvPicPr>
        <p:blipFill>
          <a:blip r:embed="rId3" cstate="print"/>
          <a:srcRect/>
          <a:stretch>
            <a:fillRect/>
          </a:stretch>
        </p:blipFill>
        <p:spPr bwMode="auto">
          <a:xfrm>
            <a:off x="2339752" y="3861048"/>
            <a:ext cx="1008112" cy="1008112"/>
          </a:xfrm>
          <a:prstGeom prst="rect">
            <a:avLst/>
          </a:prstGeom>
          <a:noFill/>
        </p:spPr>
      </p:pic>
      <p:sp>
        <p:nvSpPr>
          <p:cNvPr id="45063" name="AutoShape 7" descr="Résultat de recherche d'images pour &quot;sac d'engrais&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5" name="AutoShape 9" descr="Résultat de recherche d'images pour &quot;sac d'engrais&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4" name="Picture 6" descr="Résultat de recherche d'images pour &quot;sac d'engrais&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509120"/>
            <a:ext cx="715184" cy="954807"/>
          </a:xfrm>
          <a:prstGeom prst="rect">
            <a:avLst/>
          </a:prstGeom>
          <a:noFill/>
        </p:spPr>
      </p:pic>
      <p:pic>
        <p:nvPicPr>
          <p:cNvPr id="27656" name="Picture 8" descr="Résultat de recherche d'images pour &quot;sécateur&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4941168"/>
            <a:ext cx="1351037" cy="1351037"/>
          </a:xfrm>
          <a:prstGeom prst="rect">
            <a:avLst/>
          </a:prstGeom>
          <a:noFill/>
        </p:spPr>
      </p:pic>
      <p:pic>
        <p:nvPicPr>
          <p:cNvPr id="27658" name="Picture 10" descr="Résultat de recherche d'images pour &quot;tracteur clipart&quot;"/>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59832" y="3284984"/>
            <a:ext cx="1348747" cy="1011561"/>
          </a:xfrm>
          <a:prstGeom prst="rect">
            <a:avLst/>
          </a:prstGeom>
          <a:noFill/>
        </p:spPr>
      </p:pic>
      <p:pic>
        <p:nvPicPr>
          <p:cNvPr id="27660" name="Picture 12" descr="Résultat de recherche d'images pour &quot;pesticide clipart&quo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6016" y="5445224"/>
            <a:ext cx="748470" cy="874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fade">
                                      <p:cBhvr>
                                        <p:cTn id="10" dur="2000"/>
                                        <p:tgtEl>
                                          <p:spTgt spid="276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5061"/>
                                        </p:tgtEl>
                                        <p:attrNameLst>
                                          <p:attrName>style.visibility</p:attrName>
                                        </p:attrNameLst>
                                      </p:cBhvr>
                                      <p:to>
                                        <p:strVal val="visible"/>
                                      </p:to>
                                    </p:set>
                                    <p:animEffect transition="in" filter="fade">
                                      <p:cBhvr>
                                        <p:cTn id="18" dur="2000"/>
                                        <p:tgtEl>
                                          <p:spTgt spid="450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654"/>
                                        </p:tgtEl>
                                        <p:attrNameLst>
                                          <p:attrName>style.visibility</p:attrName>
                                        </p:attrNameLst>
                                      </p:cBhvr>
                                      <p:to>
                                        <p:strVal val="visible"/>
                                      </p:to>
                                    </p:set>
                                    <p:animEffect transition="in" filter="fade">
                                      <p:cBhvr>
                                        <p:cTn id="26" dur="2000"/>
                                        <p:tgtEl>
                                          <p:spTgt spid="276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6"/>
                                        </p:tgtEl>
                                        <p:attrNameLst>
                                          <p:attrName>style.visibility</p:attrName>
                                        </p:attrNameLst>
                                      </p:cBhvr>
                                      <p:to>
                                        <p:strVal val="visible"/>
                                      </p:to>
                                    </p:set>
                                    <p:animEffect transition="in" filter="fade">
                                      <p:cBhvr>
                                        <p:cTn id="34" dur="2000"/>
                                        <p:tgtEl>
                                          <p:spTgt spid="276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7660"/>
                                        </p:tgtEl>
                                        <p:attrNameLst>
                                          <p:attrName>style.visibility</p:attrName>
                                        </p:attrNameLst>
                                      </p:cBhvr>
                                      <p:to>
                                        <p:strVal val="visible"/>
                                      </p:to>
                                    </p:set>
                                    <p:animEffect transition="in" filter="fade">
                                      <p:cBhvr>
                                        <p:cTn id="42" dur="20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Autofit/>
          </a:bodyPr>
          <a:lstStyle/>
          <a:p>
            <a:pPr indent="0" algn="ctr" eaLnBrk="1" hangingPunct="1">
              <a:defRPr/>
            </a:pPr>
            <a:r>
              <a:rPr lang="fr-FR" sz="2800" dirty="0" smtClean="0"/>
              <a:t>La </a:t>
            </a:r>
            <a:r>
              <a:rPr lang="fr-FR" sz="2800" dirty="0" smtClean="0">
                <a:solidFill>
                  <a:srgbClr val="00FF00"/>
                </a:solidFill>
              </a:rPr>
              <a:t>production</a:t>
            </a:r>
            <a:r>
              <a:rPr lang="fr-FR" sz="2800" dirty="0" smtClean="0"/>
              <a:t> d’un verger dépend beaucoup de son </a:t>
            </a:r>
            <a:r>
              <a:rPr lang="fr-FR" sz="2800" dirty="0" smtClean="0">
                <a:solidFill>
                  <a:schemeClr val="tx1"/>
                </a:solidFill>
              </a:rPr>
              <a:t>indice de surface foliaire (</a:t>
            </a:r>
            <a:r>
              <a:rPr lang="fr-FR" sz="2800" dirty="0" smtClean="0">
                <a:solidFill>
                  <a:srgbClr val="00FF00"/>
                </a:solidFill>
              </a:rPr>
              <a:t>LAI</a:t>
            </a:r>
            <a:r>
              <a:rPr lang="fr-FR" sz="2800" dirty="0" smtClean="0">
                <a:solidFill>
                  <a:schemeClr val="tx1"/>
                </a:solidFill>
              </a:rPr>
              <a:t>)</a:t>
            </a:r>
            <a:endParaRPr lang="fr-FR" sz="2800" dirty="0">
              <a:solidFill>
                <a:schemeClr val="tx1"/>
              </a:solidFill>
            </a:endParaRPr>
          </a:p>
        </p:txBody>
      </p:sp>
      <p:grpSp>
        <p:nvGrpSpPr>
          <p:cNvPr id="46" name="Groupe 45"/>
          <p:cNvGrpSpPr/>
          <p:nvPr/>
        </p:nvGrpSpPr>
        <p:grpSpPr>
          <a:xfrm>
            <a:off x="323528" y="1556792"/>
            <a:ext cx="3021556" cy="1449387"/>
            <a:chOff x="323528" y="1556792"/>
            <a:chExt cx="3021556" cy="1449387"/>
          </a:xfrm>
        </p:grpSpPr>
        <p:grpSp>
          <p:nvGrpSpPr>
            <p:cNvPr id="18" name="Groupe 61"/>
            <p:cNvGrpSpPr>
              <a:grpSpLocks/>
            </p:cNvGrpSpPr>
            <p:nvPr/>
          </p:nvGrpSpPr>
          <p:grpSpPr bwMode="auto">
            <a:xfrm>
              <a:off x="323528" y="1556792"/>
              <a:ext cx="2160588" cy="1449387"/>
              <a:chOff x="251520" y="1268760"/>
              <a:chExt cx="2159566" cy="1449452"/>
            </a:xfrm>
          </p:grpSpPr>
          <p:pic>
            <p:nvPicPr>
              <p:cNvPr id="19" name="Picture 60" descr="C:\Users\Hatem\Desktop\ADN.jpg"/>
              <p:cNvPicPr>
                <a:picLocks noChangeAspect="1" noChangeArrowheads="1"/>
              </p:cNvPicPr>
              <p:nvPr/>
            </p:nvPicPr>
            <p:blipFill>
              <a:blip r:embed="rId3" cstate="print"/>
              <a:srcRect/>
              <a:stretch>
                <a:fillRect/>
              </a:stretch>
            </p:blipFill>
            <p:spPr bwMode="auto">
              <a:xfrm>
                <a:off x="812947" y="1268760"/>
                <a:ext cx="1036712" cy="1036712"/>
              </a:xfrm>
              <a:prstGeom prst="rect">
                <a:avLst/>
              </a:prstGeom>
              <a:noFill/>
              <a:ln w="9525">
                <a:noFill/>
                <a:miter lim="800000"/>
                <a:headEnd/>
                <a:tailEnd/>
              </a:ln>
            </p:spPr>
          </p:pic>
          <p:sp>
            <p:nvSpPr>
              <p:cNvPr id="20" name="ZoneTexte 59"/>
              <p:cNvSpPr txBox="1">
                <a:spLocks noChangeArrowheads="1"/>
              </p:cNvSpPr>
              <p:nvPr/>
            </p:nvSpPr>
            <p:spPr bwMode="auto">
              <a:xfrm>
                <a:off x="251520" y="2348880"/>
                <a:ext cx="2159566" cy="369332"/>
              </a:xfrm>
              <a:prstGeom prst="rect">
                <a:avLst/>
              </a:prstGeom>
              <a:noFill/>
              <a:ln w="9525">
                <a:noFill/>
                <a:miter lim="800000"/>
                <a:headEnd/>
                <a:tailEnd/>
              </a:ln>
            </p:spPr>
            <p:txBody>
              <a:bodyPr wrap="none">
                <a:spAutoFit/>
              </a:bodyPr>
              <a:lstStyle/>
              <a:p>
                <a:r>
                  <a:rPr lang="fr-FR" dirty="0">
                    <a:solidFill>
                      <a:schemeClr val="bg1"/>
                    </a:solidFill>
                  </a:rPr>
                  <a:t>Potentiel génétique</a:t>
                </a:r>
              </a:p>
            </p:txBody>
          </p:sp>
        </p:grpSp>
        <p:sp>
          <p:nvSpPr>
            <p:cNvPr id="22" name="Flèche droite 21"/>
            <p:cNvSpPr/>
            <p:nvPr/>
          </p:nvSpPr>
          <p:spPr>
            <a:xfrm rot="2018503">
              <a:off x="2120948" y="2225766"/>
              <a:ext cx="122413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 name="Groupe 44"/>
          <p:cNvGrpSpPr/>
          <p:nvPr/>
        </p:nvGrpSpPr>
        <p:grpSpPr>
          <a:xfrm>
            <a:off x="6012216" y="4667684"/>
            <a:ext cx="2627145" cy="1417256"/>
            <a:chOff x="6012216" y="4667684"/>
            <a:chExt cx="2627145" cy="1417256"/>
          </a:xfrm>
        </p:grpSpPr>
        <p:grpSp>
          <p:nvGrpSpPr>
            <p:cNvPr id="13" name="Groupe 101"/>
            <p:cNvGrpSpPr>
              <a:grpSpLocks/>
            </p:cNvGrpSpPr>
            <p:nvPr/>
          </p:nvGrpSpPr>
          <p:grpSpPr bwMode="auto">
            <a:xfrm>
              <a:off x="7380312" y="4725145"/>
              <a:ext cx="1259049" cy="1359795"/>
              <a:chOff x="7019118" y="1783074"/>
              <a:chExt cx="1771675" cy="785818"/>
            </a:xfrm>
          </p:grpSpPr>
          <p:pic>
            <p:nvPicPr>
              <p:cNvPr id="15" name="Picture 11" descr="http://www.clker.com/cliparts/7/3/d/b/1214364128493134043KALKASKA%20sand.svg.med.png"/>
              <p:cNvPicPr>
                <a:picLocks noChangeAspect="1" noChangeArrowheads="1"/>
              </p:cNvPicPr>
              <p:nvPr/>
            </p:nvPicPr>
            <p:blipFill>
              <a:blip r:embed="rId4" cstate="print"/>
              <a:srcRect/>
              <a:stretch>
                <a:fillRect/>
              </a:stretch>
            </p:blipFill>
            <p:spPr bwMode="auto">
              <a:xfrm>
                <a:off x="7019118" y="1783074"/>
                <a:ext cx="1771675" cy="785818"/>
              </a:xfrm>
              <a:prstGeom prst="rect">
                <a:avLst/>
              </a:prstGeom>
              <a:noFill/>
              <a:ln w="9525">
                <a:noFill/>
                <a:miter lim="800000"/>
                <a:headEnd/>
                <a:tailEnd/>
              </a:ln>
            </p:spPr>
          </p:pic>
          <p:sp>
            <p:nvSpPr>
              <p:cNvPr id="16" name="Oval 9"/>
              <p:cNvSpPr>
                <a:spLocks noChangeArrowheads="1"/>
              </p:cNvSpPr>
              <p:nvPr/>
            </p:nvSpPr>
            <p:spPr bwMode="auto">
              <a:xfrm>
                <a:off x="7120444" y="1999098"/>
                <a:ext cx="1397438" cy="567597"/>
              </a:xfrm>
              <a:prstGeom prst="ellipse">
                <a:avLst/>
              </a:prstGeom>
              <a:noFill/>
              <a:ln w="9525">
                <a:noFill/>
                <a:round/>
                <a:headEnd/>
                <a:tailEnd/>
              </a:ln>
            </p:spPr>
            <p:txBody>
              <a:bodyPr wrap="none" anchor="ctr"/>
              <a:lstStyle/>
              <a:p>
                <a:pPr algn="ctr"/>
                <a:r>
                  <a:rPr lang="fr-FR" dirty="0">
                    <a:solidFill>
                      <a:srgbClr val="000000"/>
                    </a:solidFill>
                  </a:rPr>
                  <a:t>Sol </a:t>
                </a:r>
              </a:p>
              <a:p>
                <a:pPr algn="ctr"/>
                <a:r>
                  <a:rPr lang="fr-FR" sz="1200" dirty="0">
                    <a:solidFill>
                      <a:srgbClr val="000000"/>
                    </a:solidFill>
                  </a:rPr>
                  <a:t>H</a:t>
                </a:r>
                <a:r>
                  <a:rPr lang="fr-FR" sz="1100" baseline="-25000" dirty="0">
                    <a:solidFill>
                      <a:srgbClr val="000000"/>
                    </a:solidFill>
                  </a:rPr>
                  <a:t>2</a:t>
                </a:r>
                <a:r>
                  <a:rPr lang="fr-FR" sz="1200" dirty="0">
                    <a:solidFill>
                      <a:srgbClr val="000000"/>
                    </a:solidFill>
                  </a:rPr>
                  <a:t>0, Minéraux</a:t>
                </a:r>
              </a:p>
            </p:txBody>
          </p:sp>
        </p:grpSp>
        <p:sp>
          <p:nvSpPr>
            <p:cNvPr id="24" name="Flèche droite 23"/>
            <p:cNvSpPr/>
            <p:nvPr/>
          </p:nvSpPr>
          <p:spPr>
            <a:xfrm rot="1965680" flipH="1">
              <a:off x="6012216" y="4667684"/>
              <a:ext cx="122413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p:cNvGrpSpPr/>
          <p:nvPr/>
        </p:nvGrpSpPr>
        <p:grpSpPr>
          <a:xfrm>
            <a:off x="5940152" y="1772816"/>
            <a:ext cx="2737594" cy="936625"/>
            <a:chOff x="5940152" y="1772816"/>
            <a:chExt cx="2737594" cy="936625"/>
          </a:xfrm>
        </p:grpSpPr>
        <p:sp>
          <p:nvSpPr>
            <p:cNvPr id="23" name="Flèche droite 22"/>
            <p:cNvSpPr/>
            <p:nvPr/>
          </p:nvSpPr>
          <p:spPr>
            <a:xfrm rot="19589607" flipH="1">
              <a:off x="5940152" y="2204864"/>
              <a:ext cx="122413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100"/>
            <p:cNvGrpSpPr>
              <a:grpSpLocks/>
            </p:cNvGrpSpPr>
            <p:nvPr/>
          </p:nvGrpSpPr>
          <p:grpSpPr bwMode="auto">
            <a:xfrm>
              <a:off x="7236296" y="1772816"/>
              <a:ext cx="1441450" cy="936625"/>
              <a:chOff x="7076086" y="1000108"/>
              <a:chExt cx="1710724" cy="1162050"/>
            </a:xfrm>
          </p:grpSpPr>
          <p:pic>
            <p:nvPicPr>
              <p:cNvPr id="29" name="Picture 3" descr="http://sr.photos2.fotosearch.com/bthumb/CSP/CSP803/k8030814.jpg"/>
              <p:cNvPicPr>
                <a:picLocks noChangeAspect="1" noChangeArrowheads="1"/>
              </p:cNvPicPr>
              <p:nvPr/>
            </p:nvPicPr>
            <p:blipFill>
              <a:blip r:embed="rId5" cstate="print"/>
              <a:srcRect/>
              <a:stretch>
                <a:fillRect/>
              </a:stretch>
            </p:blipFill>
            <p:spPr bwMode="auto">
              <a:xfrm>
                <a:off x="7143768" y="1000108"/>
                <a:ext cx="1619250" cy="1162050"/>
              </a:xfrm>
              <a:prstGeom prst="rect">
                <a:avLst/>
              </a:prstGeom>
              <a:noFill/>
              <a:ln w="9525">
                <a:noFill/>
                <a:miter lim="800000"/>
                <a:headEnd/>
                <a:tailEnd/>
              </a:ln>
            </p:spPr>
          </p:pic>
          <p:sp>
            <p:nvSpPr>
              <p:cNvPr id="30" name="Oval 7"/>
              <p:cNvSpPr>
                <a:spLocks noChangeArrowheads="1"/>
              </p:cNvSpPr>
              <p:nvPr/>
            </p:nvSpPr>
            <p:spPr bwMode="auto">
              <a:xfrm>
                <a:off x="7076086" y="1142984"/>
                <a:ext cx="1710724" cy="605069"/>
              </a:xfrm>
              <a:prstGeom prst="ellipse">
                <a:avLst/>
              </a:prstGeom>
              <a:noFill/>
              <a:ln w="9525">
                <a:noFill/>
                <a:round/>
                <a:headEnd/>
                <a:tailEnd/>
              </a:ln>
            </p:spPr>
            <p:txBody>
              <a:bodyPr wrap="none" anchor="ctr"/>
              <a:lstStyle/>
              <a:p>
                <a:pPr algn="ctr"/>
                <a:r>
                  <a:rPr lang="fr-FR" dirty="0">
                    <a:solidFill>
                      <a:srgbClr val="000000"/>
                    </a:solidFill>
                  </a:rPr>
                  <a:t>Climat</a:t>
                </a:r>
              </a:p>
              <a:p>
                <a:pPr algn="ctr"/>
                <a:r>
                  <a:rPr lang="fr-FR" sz="1200" dirty="0">
                    <a:solidFill>
                      <a:srgbClr val="000000"/>
                    </a:solidFill>
                  </a:rPr>
                  <a:t>H</a:t>
                </a:r>
                <a:r>
                  <a:rPr lang="fr-FR" sz="1200" baseline="-25000" dirty="0">
                    <a:solidFill>
                      <a:srgbClr val="000000"/>
                    </a:solidFill>
                  </a:rPr>
                  <a:t>2</a:t>
                </a:r>
                <a:r>
                  <a:rPr lang="fr-FR" sz="1200" dirty="0">
                    <a:solidFill>
                      <a:srgbClr val="000000"/>
                    </a:solidFill>
                  </a:rPr>
                  <a:t>O, T°, Eclairement</a:t>
                </a:r>
              </a:p>
            </p:txBody>
          </p:sp>
        </p:grpSp>
      </p:grpSp>
      <p:grpSp>
        <p:nvGrpSpPr>
          <p:cNvPr id="43" name="Groupe 42"/>
          <p:cNvGrpSpPr/>
          <p:nvPr/>
        </p:nvGrpSpPr>
        <p:grpSpPr>
          <a:xfrm>
            <a:off x="3327291" y="2297445"/>
            <a:ext cx="2828885" cy="3740686"/>
            <a:chOff x="3327291" y="2297445"/>
            <a:chExt cx="2828885" cy="3740686"/>
          </a:xfrm>
        </p:grpSpPr>
        <p:pic>
          <p:nvPicPr>
            <p:cNvPr id="32" name="Picture 63" descr="http://www.dinosoria.com/cliparts_transpa/feuille/feui011.gif"/>
            <p:cNvPicPr>
              <a:picLocks noChangeAspect="1" noChangeArrowheads="1"/>
            </p:cNvPicPr>
            <p:nvPr/>
          </p:nvPicPr>
          <p:blipFill>
            <a:blip r:embed="rId6" cstate="print"/>
            <a:srcRect/>
            <a:stretch>
              <a:fillRect/>
            </a:stretch>
          </p:blipFill>
          <p:spPr bwMode="auto">
            <a:xfrm>
              <a:off x="3923928" y="3068960"/>
              <a:ext cx="700088" cy="597218"/>
            </a:xfrm>
            <a:prstGeom prst="rect">
              <a:avLst/>
            </a:prstGeom>
            <a:noFill/>
            <a:ln w="9525">
              <a:noFill/>
              <a:miter lim="800000"/>
              <a:headEnd/>
              <a:tailEnd/>
            </a:ln>
          </p:spPr>
        </p:pic>
        <p:grpSp>
          <p:nvGrpSpPr>
            <p:cNvPr id="42" name="Groupe 41"/>
            <p:cNvGrpSpPr/>
            <p:nvPr/>
          </p:nvGrpSpPr>
          <p:grpSpPr>
            <a:xfrm>
              <a:off x="3327291" y="2297445"/>
              <a:ext cx="2828885" cy="3740686"/>
              <a:chOff x="3327291" y="2297445"/>
              <a:chExt cx="2828885" cy="3740686"/>
            </a:xfrm>
          </p:grpSpPr>
          <p:sp>
            <p:nvSpPr>
              <p:cNvPr id="26" name="ZoneTexte 25"/>
              <p:cNvSpPr txBox="1"/>
              <p:nvPr/>
            </p:nvSpPr>
            <p:spPr>
              <a:xfrm>
                <a:off x="3419872" y="4653136"/>
                <a:ext cx="2736304" cy="1384995"/>
              </a:xfrm>
              <a:prstGeom prst="rect">
                <a:avLst/>
              </a:prstGeom>
              <a:noFill/>
            </p:spPr>
            <p:txBody>
              <a:bodyPr wrap="square" rtlCol="0">
                <a:spAutoFit/>
              </a:bodyPr>
              <a:lstStyle/>
              <a:p>
                <a:r>
                  <a:rPr lang="fr-FR" sz="2400" b="1" dirty="0" err="1" smtClean="0">
                    <a:solidFill>
                      <a:srgbClr val="00FF00"/>
                    </a:solidFill>
                  </a:rPr>
                  <a:t>Leaf</a:t>
                </a:r>
                <a:r>
                  <a:rPr lang="fr-FR" sz="2400" b="1" dirty="0" smtClean="0">
                    <a:solidFill>
                      <a:srgbClr val="00FF00"/>
                    </a:solidFill>
                  </a:rPr>
                  <a:t> Are Index = </a:t>
                </a:r>
                <a:r>
                  <a:rPr lang="fr-FR" sz="3200" b="1" dirty="0" smtClean="0">
                    <a:solidFill>
                      <a:srgbClr val="00FF00"/>
                    </a:solidFill>
                    <a:sym typeface="Symbol"/>
                  </a:rPr>
                  <a:t></a:t>
                </a:r>
                <a:r>
                  <a:rPr lang="fr-FR" sz="1400" b="1" dirty="0" smtClean="0">
                    <a:solidFill>
                      <a:srgbClr val="00FF00"/>
                    </a:solidFill>
                    <a:sym typeface="Symbol"/>
                  </a:rPr>
                  <a:t>Surface de toutes les feuilles du verger par unité de surface de sol</a:t>
                </a:r>
                <a:endParaRPr lang="fr-FR" sz="1400" b="1" dirty="0">
                  <a:solidFill>
                    <a:srgbClr val="00FF00"/>
                  </a:solidFill>
                </a:endParaRPr>
              </a:p>
            </p:txBody>
          </p:sp>
          <p:grpSp>
            <p:nvGrpSpPr>
              <p:cNvPr id="41" name="Groupe 40"/>
              <p:cNvGrpSpPr/>
              <p:nvPr/>
            </p:nvGrpSpPr>
            <p:grpSpPr>
              <a:xfrm>
                <a:off x="3327291" y="2297445"/>
                <a:ext cx="2541434" cy="2376845"/>
                <a:chOff x="3327291" y="2297445"/>
                <a:chExt cx="2541434" cy="2376845"/>
              </a:xfrm>
            </p:grpSpPr>
            <p:pic>
              <p:nvPicPr>
                <p:cNvPr id="21" name="Picture 63" descr="http://www.dinosoria.com/cliparts_transpa/feuille/feui011.gif"/>
                <p:cNvPicPr>
                  <a:picLocks noChangeAspect="1" noChangeArrowheads="1"/>
                </p:cNvPicPr>
                <p:nvPr/>
              </p:nvPicPr>
              <p:blipFill>
                <a:blip r:embed="rId6" cstate="print"/>
                <a:srcRect/>
                <a:stretch>
                  <a:fillRect/>
                </a:stretch>
              </p:blipFill>
              <p:spPr bwMode="auto">
                <a:xfrm>
                  <a:off x="3419475" y="2492374"/>
                  <a:ext cx="700088" cy="597218"/>
                </a:xfrm>
                <a:prstGeom prst="rect">
                  <a:avLst/>
                </a:prstGeom>
                <a:noFill/>
                <a:ln w="9525">
                  <a:noFill/>
                  <a:miter lim="800000"/>
                  <a:headEnd/>
                  <a:tailEnd/>
                </a:ln>
              </p:spPr>
            </p:pic>
            <p:pic>
              <p:nvPicPr>
                <p:cNvPr id="31" name="Picture 63" descr="http://www.dinosoria.com/cliparts_transpa/feuille/feui011.gif"/>
                <p:cNvPicPr>
                  <a:picLocks noChangeAspect="1" noChangeArrowheads="1"/>
                </p:cNvPicPr>
                <p:nvPr/>
              </p:nvPicPr>
              <p:blipFill>
                <a:blip r:embed="rId6" cstate="print"/>
                <a:srcRect/>
                <a:stretch>
                  <a:fillRect/>
                </a:stretch>
              </p:blipFill>
              <p:spPr bwMode="auto">
                <a:xfrm rot="17236286">
                  <a:off x="3275856" y="2780928"/>
                  <a:ext cx="700088" cy="597218"/>
                </a:xfrm>
                <a:prstGeom prst="rect">
                  <a:avLst/>
                </a:prstGeom>
                <a:noFill/>
                <a:ln w="9525">
                  <a:noFill/>
                  <a:miter lim="800000"/>
                  <a:headEnd/>
                  <a:tailEnd/>
                </a:ln>
              </p:spPr>
            </p:pic>
            <p:pic>
              <p:nvPicPr>
                <p:cNvPr id="33" name="Picture 63" descr="http://www.dinosoria.com/cliparts_transpa/feuille/feui011.gif"/>
                <p:cNvPicPr>
                  <a:picLocks noChangeAspect="1" noChangeArrowheads="1"/>
                </p:cNvPicPr>
                <p:nvPr/>
              </p:nvPicPr>
              <p:blipFill>
                <a:blip r:embed="rId6" cstate="print"/>
                <a:srcRect/>
                <a:stretch>
                  <a:fillRect/>
                </a:stretch>
              </p:blipFill>
              <p:spPr bwMode="auto">
                <a:xfrm rot="3211119">
                  <a:off x="4139952" y="2348880"/>
                  <a:ext cx="700088" cy="597218"/>
                </a:xfrm>
                <a:prstGeom prst="rect">
                  <a:avLst/>
                </a:prstGeom>
                <a:noFill/>
                <a:ln w="9525">
                  <a:noFill/>
                  <a:miter lim="800000"/>
                  <a:headEnd/>
                  <a:tailEnd/>
                </a:ln>
              </p:spPr>
            </p:pic>
            <p:pic>
              <p:nvPicPr>
                <p:cNvPr id="34" name="Picture 63" descr="http://www.dinosoria.com/cliparts_transpa/feuille/feui011.gif"/>
                <p:cNvPicPr>
                  <a:picLocks noChangeAspect="1" noChangeArrowheads="1"/>
                </p:cNvPicPr>
                <p:nvPr/>
              </p:nvPicPr>
              <p:blipFill>
                <a:blip r:embed="rId6" cstate="print"/>
                <a:srcRect/>
                <a:stretch>
                  <a:fillRect/>
                </a:stretch>
              </p:blipFill>
              <p:spPr bwMode="auto">
                <a:xfrm rot="1690969">
                  <a:off x="4427984" y="2996952"/>
                  <a:ext cx="700088" cy="597218"/>
                </a:xfrm>
                <a:prstGeom prst="rect">
                  <a:avLst/>
                </a:prstGeom>
                <a:noFill/>
                <a:ln w="9525">
                  <a:noFill/>
                  <a:miter lim="800000"/>
                  <a:headEnd/>
                  <a:tailEnd/>
                </a:ln>
              </p:spPr>
            </p:pic>
            <p:pic>
              <p:nvPicPr>
                <p:cNvPr id="35" name="Picture 63" descr="http://www.dinosoria.com/cliparts_transpa/feuille/feui011.gif"/>
                <p:cNvPicPr>
                  <a:picLocks noChangeAspect="1" noChangeArrowheads="1"/>
                </p:cNvPicPr>
                <p:nvPr/>
              </p:nvPicPr>
              <p:blipFill>
                <a:blip r:embed="rId6" cstate="print"/>
                <a:srcRect/>
                <a:stretch>
                  <a:fillRect/>
                </a:stretch>
              </p:blipFill>
              <p:spPr bwMode="auto">
                <a:xfrm>
                  <a:off x="4572000" y="3429000"/>
                  <a:ext cx="700088" cy="597218"/>
                </a:xfrm>
                <a:prstGeom prst="rect">
                  <a:avLst/>
                </a:prstGeom>
                <a:noFill/>
                <a:ln w="9525">
                  <a:noFill/>
                  <a:miter lim="800000"/>
                  <a:headEnd/>
                  <a:tailEnd/>
                </a:ln>
              </p:spPr>
            </p:pic>
            <p:pic>
              <p:nvPicPr>
                <p:cNvPr id="36" name="Picture 63" descr="http://www.dinosoria.com/cliparts_transpa/feuille/feui011.gif"/>
                <p:cNvPicPr>
                  <a:picLocks noChangeAspect="1" noChangeArrowheads="1"/>
                </p:cNvPicPr>
                <p:nvPr/>
              </p:nvPicPr>
              <p:blipFill>
                <a:blip r:embed="rId6" cstate="print"/>
                <a:srcRect/>
                <a:stretch>
                  <a:fillRect/>
                </a:stretch>
              </p:blipFill>
              <p:spPr bwMode="auto">
                <a:xfrm rot="1988102">
                  <a:off x="3923928" y="3717032"/>
                  <a:ext cx="700088" cy="597218"/>
                </a:xfrm>
                <a:prstGeom prst="rect">
                  <a:avLst/>
                </a:prstGeom>
                <a:noFill/>
                <a:ln w="9525">
                  <a:noFill/>
                  <a:miter lim="800000"/>
                  <a:headEnd/>
                  <a:tailEnd/>
                </a:ln>
              </p:spPr>
            </p:pic>
            <p:pic>
              <p:nvPicPr>
                <p:cNvPr id="37" name="Picture 63" descr="http://www.dinosoria.com/cliparts_transpa/feuille/feui011.gif"/>
                <p:cNvPicPr>
                  <a:picLocks noChangeAspect="1" noChangeArrowheads="1"/>
                </p:cNvPicPr>
                <p:nvPr/>
              </p:nvPicPr>
              <p:blipFill>
                <a:blip r:embed="rId6" cstate="print"/>
                <a:srcRect/>
                <a:stretch>
                  <a:fillRect/>
                </a:stretch>
              </p:blipFill>
              <p:spPr bwMode="auto">
                <a:xfrm rot="8649466">
                  <a:off x="4860032" y="4077072"/>
                  <a:ext cx="700088" cy="597218"/>
                </a:xfrm>
                <a:prstGeom prst="rect">
                  <a:avLst/>
                </a:prstGeom>
                <a:noFill/>
                <a:ln w="9525">
                  <a:noFill/>
                  <a:miter lim="800000"/>
                  <a:headEnd/>
                  <a:tailEnd/>
                </a:ln>
              </p:spPr>
            </p:pic>
            <p:pic>
              <p:nvPicPr>
                <p:cNvPr id="38" name="Picture 63" descr="http://www.dinosoria.com/cliparts_transpa/feuille/feui011.gif"/>
                <p:cNvPicPr>
                  <a:picLocks noChangeAspect="1" noChangeArrowheads="1"/>
                </p:cNvPicPr>
                <p:nvPr/>
              </p:nvPicPr>
              <p:blipFill>
                <a:blip r:embed="rId6" cstate="print"/>
                <a:srcRect/>
                <a:stretch>
                  <a:fillRect/>
                </a:stretch>
              </p:blipFill>
              <p:spPr bwMode="auto">
                <a:xfrm rot="16391258">
                  <a:off x="5220072" y="3212976"/>
                  <a:ext cx="700088" cy="597218"/>
                </a:xfrm>
                <a:prstGeom prst="rect">
                  <a:avLst/>
                </a:prstGeom>
                <a:noFill/>
                <a:ln w="9525">
                  <a:noFill/>
                  <a:miter lim="800000"/>
                  <a:headEnd/>
                  <a:tailEnd/>
                </a:ln>
              </p:spPr>
            </p:pic>
            <p:pic>
              <p:nvPicPr>
                <p:cNvPr id="39" name="Picture 63" descr="http://www.dinosoria.com/cliparts_transpa/feuille/feui011.gif"/>
                <p:cNvPicPr>
                  <a:picLocks noChangeAspect="1" noChangeArrowheads="1"/>
                </p:cNvPicPr>
                <p:nvPr/>
              </p:nvPicPr>
              <p:blipFill>
                <a:blip r:embed="rId6" cstate="print"/>
                <a:srcRect/>
                <a:stretch>
                  <a:fillRect/>
                </a:stretch>
              </p:blipFill>
              <p:spPr bwMode="auto">
                <a:xfrm rot="6506951">
                  <a:off x="3635896" y="3212976"/>
                  <a:ext cx="700088" cy="597218"/>
                </a:xfrm>
                <a:prstGeom prst="rect">
                  <a:avLst/>
                </a:prstGeom>
                <a:noFill/>
                <a:ln w="9525">
                  <a:noFill/>
                  <a:miter lim="800000"/>
                  <a:headEnd/>
                  <a:tailEnd/>
                </a:ln>
              </p:spPr>
            </p:pic>
            <p:pic>
              <p:nvPicPr>
                <p:cNvPr id="40" name="Picture 63" descr="http://www.dinosoria.com/cliparts_transpa/feuille/feui011.gif"/>
                <p:cNvPicPr>
                  <a:picLocks noChangeAspect="1" noChangeArrowheads="1"/>
                </p:cNvPicPr>
                <p:nvPr/>
              </p:nvPicPr>
              <p:blipFill>
                <a:blip r:embed="rId6" cstate="print"/>
                <a:srcRect/>
                <a:stretch>
                  <a:fillRect/>
                </a:stretch>
              </p:blipFill>
              <p:spPr bwMode="auto">
                <a:xfrm>
                  <a:off x="4788024" y="2564904"/>
                  <a:ext cx="700088" cy="597218"/>
                </a:xfrm>
                <a:prstGeom prst="rect">
                  <a:avLst/>
                </a:prstGeom>
                <a:noFill/>
                <a:ln w="9525">
                  <a:noFill/>
                  <a:miter lim="800000"/>
                  <a:headEnd/>
                  <a:tailEnd/>
                </a:ln>
              </p:spPr>
            </p:pic>
          </p:grpSp>
        </p:grpSp>
      </p:grpSp>
      <p:sp>
        <p:nvSpPr>
          <p:cNvPr id="25602" name="AutoShape 2" descr="Résultat de recherche d'images pour &quot;agriculteur clipart&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04" name="AutoShape 4" descr="Résultat de recherche d'images pour &quot;agriculteur clipart&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06" name="AutoShape 6" descr="Résultat de recherche d'images pour &quot;agriculteur clipart&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08" name="AutoShape 8" descr="Résultat de recherche d'images pour &quot;agriculteur clipart&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10" name="AutoShape 10" descr="Résultat de recherche d'images pour &quot;agriculteur clipart&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7" name="Groupe 46"/>
          <p:cNvGrpSpPr/>
          <p:nvPr/>
        </p:nvGrpSpPr>
        <p:grpSpPr>
          <a:xfrm>
            <a:off x="827584" y="3949384"/>
            <a:ext cx="2735585" cy="2160391"/>
            <a:chOff x="827584" y="3949384"/>
            <a:chExt cx="2735585" cy="2160391"/>
          </a:xfrm>
        </p:grpSpPr>
        <p:sp>
          <p:nvSpPr>
            <p:cNvPr id="25" name="Flèche droite 24"/>
            <p:cNvSpPr/>
            <p:nvPr/>
          </p:nvSpPr>
          <p:spPr>
            <a:xfrm rot="19619610">
              <a:off x="2339033" y="3949384"/>
              <a:ext cx="122413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611" name="Picture 11" descr="D:\MEGA\Desktop\sans-titre.png"/>
            <p:cNvPicPr>
              <a:picLocks noChangeAspect="1" noChangeArrowheads="1"/>
            </p:cNvPicPr>
            <p:nvPr/>
          </p:nvPicPr>
          <p:blipFill>
            <a:blip r:embed="rId7" cstate="print"/>
            <a:srcRect/>
            <a:stretch>
              <a:fillRect/>
            </a:stretch>
          </p:blipFill>
          <p:spPr bwMode="auto">
            <a:xfrm>
              <a:off x="827584" y="4581128"/>
              <a:ext cx="1224136" cy="152864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indent="0" algn="ctr" eaLnBrk="1" hangingPunct="1">
              <a:defRPr/>
            </a:pPr>
            <a:r>
              <a:rPr lang="fr-FR" sz="3600" dirty="0" smtClean="0"/>
              <a:t>Les méthodes classiques d’estimation du </a:t>
            </a:r>
            <a:r>
              <a:rPr lang="fr-FR" sz="3600" dirty="0" smtClean="0">
                <a:solidFill>
                  <a:srgbClr val="00FF00"/>
                </a:solidFill>
              </a:rPr>
              <a:t>LAI</a:t>
            </a:r>
            <a:endParaRPr lang="fr-FR" sz="3600" dirty="0">
              <a:solidFill>
                <a:srgbClr val="00FF00"/>
              </a:solidFill>
            </a:endParaRPr>
          </a:p>
        </p:txBody>
      </p:sp>
      <p:sp>
        <p:nvSpPr>
          <p:cNvPr id="1028" name="Espace réservé du contenu 2"/>
          <p:cNvSpPr>
            <a:spLocks noGrp="1"/>
          </p:cNvSpPr>
          <p:nvPr>
            <p:ph idx="1"/>
          </p:nvPr>
        </p:nvSpPr>
        <p:spPr>
          <a:xfrm>
            <a:off x="428625" y="1571625"/>
            <a:ext cx="8401050" cy="5068888"/>
          </a:xfrm>
        </p:spPr>
        <p:txBody>
          <a:bodyPr/>
          <a:lstStyle/>
          <a:p>
            <a:pPr eaLnBrk="1" hangingPunct="1">
              <a:lnSpc>
                <a:spcPct val="150000"/>
              </a:lnSpc>
            </a:pPr>
            <a:r>
              <a:rPr lang="fr-FR" sz="2400" b="1" dirty="0" smtClean="0">
                <a:solidFill>
                  <a:srgbClr val="FF6600"/>
                </a:solidFill>
              </a:rPr>
              <a:t>Destructives</a:t>
            </a:r>
            <a:r>
              <a:rPr lang="fr-FR" sz="2000" dirty="0" smtClean="0">
                <a:solidFill>
                  <a:srgbClr val="FF6600"/>
                </a:solidFill>
              </a:rPr>
              <a:t>  </a:t>
            </a:r>
            <a:r>
              <a:rPr lang="fr-FR" sz="2000" dirty="0" smtClean="0"/>
              <a:t>(mesure des dimensions des feuilles ou pesée)</a:t>
            </a:r>
          </a:p>
          <a:p>
            <a:pPr eaLnBrk="1" hangingPunct="1">
              <a:lnSpc>
                <a:spcPct val="150000"/>
              </a:lnSpc>
            </a:pPr>
            <a:r>
              <a:rPr lang="fr-FR" sz="2400" b="1" dirty="0" smtClean="0">
                <a:solidFill>
                  <a:srgbClr val="92D050"/>
                </a:solidFill>
              </a:rPr>
              <a:t>Non Destructives </a:t>
            </a:r>
            <a:r>
              <a:rPr lang="fr-FR" sz="2000" dirty="0" smtClean="0"/>
              <a:t>utilisant des relations entre le LAI et :</a:t>
            </a:r>
          </a:p>
          <a:p>
            <a:pPr eaLnBrk="1" hangingPunct="1">
              <a:lnSpc>
                <a:spcPct val="150000"/>
              </a:lnSpc>
            </a:pPr>
            <a:endParaRPr lang="fr-FR" sz="1800" dirty="0" smtClean="0"/>
          </a:p>
          <a:p>
            <a:pPr eaLnBrk="1" hangingPunct="1">
              <a:lnSpc>
                <a:spcPct val="150000"/>
              </a:lnSpc>
            </a:pPr>
            <a:endParaRPr lang="fr-FR" sz="1800" dirty="0" smtClean="0"/>
          </a:p>
          <a:p>
            <a:pPr eaLnBrk="1" hangingPunct="1">
              <a:lnSpc>
                <a:spcPct val="150000"/>
              </a:lnSpc>
            </a:pPr>
            <a:endParaRPr lang="fr-FR" sz="1800" dirty="0" smtClean="0"/>
          </a:p>
          <a:p>
            <a:pPr eaLnBrk="1" hangingPunct="1">
              <a:lnSpc>
                <a:spcPct val="150000"/>
              </a:lnSpc>
            </a:pPr>
            <a:endParaRPr lang="fr-FR" sz="1800" dirty="0" smtClean="0"/>
          </a:p>
          <a:p>
            <a:pPr eaLnBrk="1" hangingPunct="1">
              <a:lnSpc>
                <a:spcPct val="150000"/>
              </a:lnSpc>
            </a:pPr>
            <a:endParaRPr lang="fr-FR" sz="1800" dirty="0" smtClean="0"/>
          </a:p>
          <a:p>
            <a:pPr eaLnBrk="1" hangingPunct="1">
              <a:lnSpc>
                <a:spcPct val="150000"/>
              </a:lnSpc>
            </a:pPr>
            <a:endParaRPr lang="fr-FR" sz="1800" dirty="0" smtClean="0"/>
          </a:p>
          <a:p>
            <a:pPr eaLnBrk="1" hangingPunct="1">
              <a:lnSpc>
                <a:spcPct val="150000"/>
              </a:lnSpc>
            </a:pPr>
            <a:endParaRPr lang="fr-FR" sz="1800" dirty="0" smtClean="0"/>
          </a:p>
        </p:txBody>
      </p:sp>
      <p:pic>
        <p:nvPicPr>
          <p:cNvPr id="48133" name="Picture 5"/>
          <p:cNvPicPr>
            <a:picLocks noChangeAspect="1" noChangeArrowheads="1"/>
          </p:cNvPicPr>
          <p:nvPr/>
        </p:nvPicPr>
        <p:blipFill>
          <a:blip r:embed="rId3" cstate="print"/>
          <a:srcRect/>
          <a:stretch>
            <a:fillRect/>
          </a:stretch>
        </p:blipFill>
        <p:spPr bwMode="auto">
          <a:xfrm>
            <a:off x="5508104" y="3717032"/>
            <a:ext cx="2758447" cy="2068835"/>
          </a:xfrm>
          <a:prstGeom prst="rect">
            <a:avLst/>
          </a:prstGeom>
          <a:noFill/>
          <a:ln w="9525">
            <a:noFill/>
            <a:miter lim="800000"/>
            <a:headEnd/>
            <a:tailEnd/>
          </a:ln>
        </p:spPr>
      </p:pic>
      <p:sp>
        <p:nvSpPr>
          <p:cNvPr id="8" name="ZoneTexte 7"/>
          <p:cNvSpPr txBox="1"/>
          <p:nvPr/>
        </p:nvSpPr>
        <p:spPr>
          <a:xfrm>
            <a:off x="1259632" y="3032957"/>
            <a:ext cx="3168352" cy="1077218"/>
          </a:xfrm>
          <a:prstGeom prst="rect">
            <a:avLst/>
          </a:prstGeom>
          <a:noFill/>
        </p:spPr>
        <p:txBody>
          <a:bodyPr wrap="square" rtlCol="0">
            <a:spAutoFit/>
          </a:bodyPr>
          <a:lstStyle/>
          <a:p>
            <a:pPr marL="0" lvl="1" algn="ctr"/>
            <a:r>
              <a:rPr lang="fr-FR" sz="1600" dirty="0" smtClean="0"/>
              <a:t>L’efficience  d’interception du rayonnement par le couvert végétal</a:t>
            </a:r>
          </a:p>
          <a:p>
            <a:pPr algn="ctr"/>
            <a:endParaRPr lang="fr-FR" sz="1600" dirty="0"/>
          </a:p>
        </p:txBody>
      </p:sp>
      <p:sp>
        <p:nvSpPr>
          <p:cNvPr id="9" name="ZoneTexte 8"/>
          <p:cNvSpPr txBox="1"/>
          <p:nvPr/>
        </p:nvSpPr>
        <p:spPr>
          <a:xfrm>
            <a:off x="5436096" y="3032957"/>
            <a:ext cx="3164723" cy="830997"/>
          </a:xfrm>
          <a:prstGeom prst="rect">
            <a:avLst/>
          </a:prstGeom>
          <a:noFill/>
        </p:spPr>
        <p:txBody>
          <a:bodyPr wrap="square" rtlCol="0">
            <a:spAutoFit/>
          </a:bodyPr>
          <a:lstStyle/>
          <a:p>
            <a:pPr marL="0" lvl="1" algn="ctr"/>
            <a:r>
              <a:rPr lang="fr-FR" sz="1600" dirty="0" smtClean="0"/>
              <a:t>La fréquence de trou dans le feuillage (gap fraction)</a:t>
            </a:r>
          </a:p>
          <a:p>
            <a:endParaRPr lang="fr-FR" sz="1600" dirty="0"/>
          </a:p>
        </p:txBody>
      </p:sp>
      <p:sp>
        <p:nvSpPr>
          <p:cNvPr id="10" name="ZoneTexte 9"/>
          <p:cNvSpPr txBox="1"/>
          <p:nvPr/>
        </p:nvSpPr>
        <p:spPr>
          <a:xfrm>
            <a:off x="357158" y="5929330"/>
            <a:ext cx="8270213" cy="646331"/>
          </a:xfrm>
          <a:prstGeom prst="rect">
            <a:avLst/>
          </a:prstGeom>
          <a:noFill/>
        </p:spPr>
        <p:txBody>
          <a:bodyPr wrap="none" rtlCol="0">
            <a:spAutoFit/>
          </a:bodyPr>
          <a:lstStyle/>
          <a:p>
            <a:r>
              <a:rPr lang="fr-FR" sz="1800" b="1" dirty="0" smtClean="0">
                <a:solidFill>
                  <a:schemeClr val="bg1"/>
                </a:solidFill>
              </a:rPr>
              <a:t>Mais ! méthodes laborieuses + échantillonnage spatial faible de la parcelle</a:t>
            </a:r>
          </a:p>
          <a:p>
            <a:endParaRPr lang="fr-FR" b="1" dirty="0">
              <a:solidFill>
                <a:schemeClr val="bg1"/>
              </a:solidFill>
            </a:endParaRPr>
          </a:p>
        </p:txBody>
      </p:sp>
      <p:pic>
        <p:nvPicPr>
          <p:cNvPr id="23554" name="Picture 2" descr="http://www.decagon.com/assets/Images/Product-Images/Canopy/LP80-AccuPAR-HERO.jpg"/>
          <p:cNvPicPr>
            <a:picLocks noChangeAspect="1" noChangeArrowheads="1"/>
          </p:cNvPicPr>
          <p:nvPr/>
        </p:nvPicPr>
        <p:blipFill>
          <a:blip r:embed="rId4" cstate="print"/>
          <a:srcRect/>
          <a:stretch>
            <a:fillRect/>
          </a:stretch>
        </p:blipFill>
        <p:spPr bwMode="auto">
          <a:xfrm>
            <a:off x="2051720" y="3645024"/>
            <a:ext cx="1512168" cy="2123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2000"/>
                                        <p:tgtEl>
                                          <p:spTgt spid="1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fade">
                                      <p:cBhvr>
                                        <p:cTn id="12" dur="2000"/>
                                        <p:tgtEl>
                                          <p:spTgt spid="10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fade">
                                      <p:cBhvr>
                                        <p:cTn id="20" dur="2000"/>
                                        <p:tgtEl>
                                          <p:spTgt spid="235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fade">
                                      <p:cBhvr>
                                        <p:cTn id="28" dur="2000"/>
                                        <p:tgtEl>
                                          <p:spTgt spid="481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indent="0" algn="ctr" eaLnBrk="1" hangingPunct="1">
              <a:defRPr/>
            </a:pPr>
            <a:r>
              <a:rPr lang="fr-FR" sz="3600" dirty="0" smtClean="0"/>
              <a:t>Les nouvelles méthodes d’estimation du </a:t>
            </a:r>
            <a:r>
              <a:rPr lang="fr-FR" sz="3600" dirty="0" smtClean="0">
                <a:solidFill>
                  <a:srgbClr val="00FF00"/>
                </a:solidFill>
              </a:rPr>
              <a:t>LAI</a:t>
            </a:r>
            <a:endParaRPr lang="fr-FR" sz="3600" dirty="0">
              <a:solidFill>
                <a:srgbClr val="00FF00"/>
              </a:solidFill>
            </a:endParaRPr>
          </a:p>
        </p:txBody>
      </p:sp>
      <p:sp>
        <p:nvSpPr>
          <p:cNvPr id="1028" name="Espace réservé du contenu 2"/>
          <p:cNvSpPr>
            <a:spLocks noGrp="1"/>
          </p:cNvSpPr>
          <p:nvPr>
            <p:ph idx="4294967295"/>
          </p:nvPr>
        </p:nvSpPr>
        <p:spPr>
          <a:xfrm>
            <a:off x="395536" y="1556792"/>
            <a:ext cx="8401050" cy="5068888"/>
          </a:xfrm>
        </p:spPr>
        <p:txBody>
          <a:bodyPr/>
          <a:lstStyle/>
          <a:p>
            <a:pPr marL="457200" indent="-457200" eaLnBrk="1" hangingPunct="1">
              <a:lnSpc>
                <a:spcPct val="150000"/>
              </a:lnSpc>
              <a:buClrTx/>
              <a:buSzPct val="140000"/>
              <a:buFont typeface="+mj-lt"/>
              <a:buAutoNum type="arabicPeriod"/>
            </a:pPr>
            <a:r>
              <a:rPr lang="fr-FR" sz="2000" dirty="0" smtClean="0"/>
              <a:t>Basées sur la mesure de la </a:t>
            </a:r>
            <a:r>
              <a:rPr lang="fr-FR" sz="2000" dirty="0" err="1" smtClean="0"/>
              <a:t>réflectance</a:t>
            </a:r>
            <a:endParaRPr lang="fr-FR" sz="2000" dirty="0" smtClean="0"/>
          </a:p>
          <a:p>
            <a:pPr marL="457200" indent="-457200" eaLnBrk="1" hangingPunct="1">
              <a:lnSpc>
                <a:spcPct val="150000"/>
              </a:lnSpc>
              <a:buClrTx/>
              <a:buSzPct val="140000"/>
              <a:buNone/>
            </a:pPr>
            <a:r>
              <a:rPr lang="fr-FR" sz="2000" dirty="0" smtClean="0"/>
              <a:t> à partir des images satellite </a:t>
            </a:r>
            <a:r>
              <a:rPr lang="fr-FR" sz="1400" dirty="0" smtClean="0"/>
              <a:t> </a:t>
            </a:r>
            <a:r>
              <a:rPr lang="fr-FR" sz="2000" dirty="0" smtClean="0"/>
              <a:t>et aériennes :</a:t>
            </a:r>
          </a:p>
          <a:p>
            <a:pPr marL="457200" indent="-457200" eaLnBrk="1" hangingPunct="1">
              <a:lnSpc>
                <a:spcPct val="150000"/>
              </a:lnSpc>
              <a:buClrTx/>
              <a:buSzPct val="140000"/>
              <a:buNone/>
            </a:pPr>
            <a:r>
              <a:rPr lang="fr-FR" sz="2000" dirty="0" smtClean="0"/>
              <a:t> &gt;&gt;&gt; indices tel que  </a:t>
            </a:r>
            <a:r>
              <a:rPr lang="fr-FR" sz="2000" dirty="0" smtClean="0">
                <a:solidFill>
                  <a:srgbClr val="FF6600"/>
                </a:solidFill>
              </a:rPr>
              <a:t>NDVI</a:t>
            </a:r>
            <a:r>
              <a:rPr lang="fr-FR" sz="2000" dirty="0" smtClean="0"/>
              <a:t> corrélé au  </a:t>
            </a:r>
            <a:r>
              <a:rPr lang="fr-FR" sz="2000" dirty="0" smtClean="0">
                <a:solidFill>
                  <a:srgbClr val="00FF00"/>
                </a:solidFill>
              </a:rPr>
              <a:t>LAI</a:t>
            </a:r>
            <a:r>
              <a:rPr lang="fr-FR" sz="2000" dirty="0" smtClean="0"/>
              <a:t>.</a:t>
            </a:r>
          </a:p>
          <a:p>
            <a:pPr eaLnBrk="1" hangingPunct="1">
              <a:lnSpc>
                <a:spcPct val="150000"/>
              </a:lnSpc>
            </a:pPr>
            <a:endParaRPr lang="fr-FR" sz="2000" dirty="0" smtClean="0"/>
          </a:p>
          <a:p>
            <a:pPr marL="457200" indent="-457200" eaLnBrk="1" hangingPunct="1">
              <a:lnSpc>
                <a:spcPct val="150000"/>
              </a:lnSpc>
              <a:buClrTx/>
              <a:buSzPct val="140000"/>
              <a:buFont typeface="+mj-lt"/>
              <a:buAutoNum type="arabicPeriod" startAt="2"/>
            </a:pPr>
            <a:r>
              <a:rPr lang="fr-FR" sz="2000" dirty="0" smtClean="0"/>
              <a:t>Basées sur la reconstitution  3D de la structure de la végétation      ( en nuage de points) grâce à la vision par ordinateur : </a:t>
            </a:r>
          </a:p>
          <a:p>
            <a:pPr eaLnBrk="1" hangingPunct="1">
              <a:buNone/>
            </a:pPr>
            <a:r>
              <a:rPr lang="fr-FR" sz="2600" b="1" dirty="0" smtClean="0">
                <a:solidFill>
                  <a:srgbClr val="FF794F"/>
                </a:solidFill>
              </a:rPr>
              <a:t>	     </a:t>
            </a:r>
            <a:r>
              <a:rPr lang="fr-FR" sz="2000" dirty="0" smtClean="0"/>
              <a:t>				</a:t>
            </a:r>
            <a:endParaRPr lang="fr-FR" sz="2600" b="1" dirty="0" smtClean="0">
              <a:solidFill>
                <a:srgbClr val="92D050"/>
              </a:solidFill>
            </a:endParaRPr>
          </a:p>
          <a:p>
            <a:pPr eaLnBrk="1" hangingPunct="1">
              <a:buNone/>
            </a:pPr>
            <a:r>
              <a:rPr lang="fr-FR" sz="2600" b="1" dirty="0" smtClean="0">
                <a:solidFill>
                  <a:srgbClr val="92D050"/>
                </a:solidFill>
              </a:rPr>
              <a:t>	             	</a:t>
            </a:r>
            <a:endParaRPr lang="fr-FR" sz="2000" dirty="0" smtClean="0"/>
          </a:p>
        </p:txBody>
      </p:sp>
      <p:sp>
        <p:nvSpPr>
          <p:cNvPr id="20482" name="AutoShape 2" descr="Résultat de recherche d'images pour &quot;NDVI&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4" name="AutoShape 4" descr="Résultat de recherche d'images pour &quot;NDVI&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85" name="Picture 5" descr="D:\MEGA\Desktop\sans-titre.png"/>
          <p:cNvPicPr>
            <a:picLocks noChangeAspect="1" noChangeArrowheads="1"/>
          </p:cNvPicPr>
          <p:nvPr/>
        </p:nvPicPr>
        <p:blipFill>
          <a:blip r:embed="rId3" cstate="print"/>
          <a:srcRect l="2132" t="4667" r="1943" b="1984"/>
          <a:stretch>
            <a:fillRect/>
          </a:stretch>
        </p:blipFill>
        <p:spPr bwMode="auto">
          <a:xfrm>
            <a:off x="5580112" y="1772816"/>
            <a:ext cx="3240360" cy="1440160"/>
          </a:xfrm>
          <a:prstGeom prst="rect">
            <a:avLst/>
          </a:prstGeom>
          <a:noFill/>
        </p:spPr>
      </p:pic>
      <p:grpSp>
        <p:nvGrpSpPr>
          <p:cNvPr id="15" name="Groupe 14"/>
          <p:cNvGrpSpPr/>
          <p:nvPr/>
        </p:nvGrpSpPr>
        <p:grpSpPr>
          <a:xfrm>
            <a:off x="5868144" y="4941168"/>
            <a:ext cx="2771829" cy="1700808"/>
            <a:chOff x="5868144" y="4941168"/>
            <a:chExt cx="2771829" cy="1700808"/>
          </a:xfrm>
        </p:grpSpPr>
        <p:pic>
          <p:nvPicPr>
            <p:cNvPr id="1026" name="Picture 2"/>
            <p:cNvPicPr>
              <a:picLocks noChangeAspect="1" noChangeArrowheads="1"/>
            </p:cNvPicPr>
            <p:nvPr/>
          </p:nvPicPr>
          <p:blipFill>
            <a:blip r:embed="rId4" cstate="print"/>
            <a:srcRect/>
            <a:stretch>
              <a:fillRect/>
            </a:stretch>
          </p:blipFill>
          <p:spPr bwMode="auto">
            <a:xfrm>
              <a:off x="5868144" y="5229200"/>
              <a:ext cx="1182037" cy="129614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66945" b="9281"/>
            <a:stretch>
              <a:fillRect/>
            </a:stretch>
          </p:blipFill>
          <p:spPr bwMode="auto">
            <a:xfrm>
              <a:off x="7380312" y="4941168"/>
              <a:ext cx="1259661" cy="1700808"/>
            </a:xfrm>
            <a:prstGeom prst="rect">
              <a:avLst/>
            </a:prstGeom>
            <a:noFill/>
            <a:ln w="9525">
              <a:noFill/>
              <a:miter lim="800000"/>
              <a:headEnd/>
              <a:tailEnd/>
            </a:ln>
          </p:spPr>
        </p:pic>
      </p:grpSp>
      <p:sp>
        <p:nvSpPr>
          <p:cNvPr id="9" name="ZoneTexte 8"/>
          <p:cNvSpPr txBox="1"/>
          <p:nvPr/>
        </p:nvSpPr>
        <p:spPr>
          <a:xfrm>
            <a:off x="4788024" y="5877272"/>
            <a:ext cx="936104" cy="523220"/>
          </a:xfrm>
          <a:prstGeom prst="rect">
            <a:avLst/>
          </a:prstGeom>
          <a:noFill/>
        </p:spPr>
        <p:txBody>
          <a:bodyPr wrap="square" rtlCol="0">
            <a:spAutoFit/>
          </a:bodyPr>
          <a:lstStyle/>
          <a:p>
            <a:r>
              <a:rPr lang="fr-FR" sz="1400" dirty="0" smtClean="0">
                <a:solidFill>
                  <a:schemeClr val="bg1"/>
                </a:solidFill>
              </a:rPr>
              <a:t>Jay </a:t>
            </a:r>
            <a:r>
              <a:rPr lang="fr-FR" sz="1400" i="1" dirty="0" smtClean="0">
                <a:solidFill>
                  <a:schemeClr val="bg1"/>
                </a:solidFill>
              </a:rPr>
              <a:t>et al </a:t>
            </a:r>
            <a:r>
              <a:rPr lang="fr-FR" sz="1400" dirty="0" smtClean="0">
                <a:solidFill>
                  <a:schemeClr val="bg1"/>
                </a:solidFill>
              </a:rPr>
              <a:t>(2015)</a:t>
            </a:r>
            <a:endParaRPr lang="fr-FR" sz="1400" dirty="0">
              <a:solidFill>
                <a:schemeClr val="bg1"/>
              </a:solidFill>
            </a:endParaRPr>
          </a:p>
        </p:txBody>
      </p:sp>
      <p:pic>
        <p:nvPicPr>
          <p:cNvPr id="1029" name="Picture 5" descr="D:\MEGA\Desktop\sensors-15-03671f6.png"/>
          <p:cNvPicPr>
            <a:picLocks noChangeAspect="1" noChangeArrowheads="1"/>
          </p:cNvPicPr>
          <p:nvPr/>
        </p:nvPicPr>
        <p:blipFill>
          <a:blip r:embed="rId6" cstate="print"/>
          <a:srcRect/>
          <a:stretch>
            <a:fillRect/>
          </a:stretch>
        </p:blipFill>
        <p:spPr bwMode="auto">
          <a:xfrm>
            <a:off x="467544" y="5157192"/>
            <a:ext cx="2733655" cy="1538513"/>
          </a:xfrm>
          <a:prstGeom prst="rect">
            <a:avLst/>
          </a:prstGeom>
          <a:noFill/>
        </p:spPr>
      </p:pic>
      <p:sp>
        <p:nvSpPr>
          <p:cNvPr id="12" name="ZoneTexte 11"/>
          <p:cNvSpPr txBox="1"/>
          <p:nvPr/>
        </p:nvSpPr>
        <p:spPr>
          <a:xfrm>
            <a:off x="3203848" y="5157192"/>
            <a:ext cx="1584176" cy="523220"/>
          </a:xfrm>
          <a:prstGeom prst="rect">
            <a:avLst/>
          </a:prstGeom>
          <a:noFill/>
        </p:spPr>
        <p:txBody>
          <a:bodyPr wrap="square" rtlCol="0">
            <a:spAutoFit/>
          </a:bodyPr>
          <a:lstStyle/>
          <a:p>
            <a:r>
              <a:rPr lang="fr-FR" sz="1400" dirty="0" smtClean="0">
                <a:solidFill>
                  <a:schemeClr val="bg1"/>
                </a:solidFill>
              </a:rPr>
              <a:t>Miranda-Fuentes </a:t>
            </a:r>
            <a:r>
              <a:rPr lang="fr-FR" sz="1400" i="1" dirty="0" smtClean="0">
                <a:solidFill>
                  <a:schemeClr val="bg1"/>
                </a:solidFill>
              </a:rPr>
              <a:t>et al </a:t>
            </a:r>
            <a:r>
              <a:rPr lang="fr-FR" sz="1400" dirty="0" smtClean="0">
                <a:solidFill>
                  <a:schemeClr val="bg1"/>
                </a:solidFill>
              </a:rPr>
              <a:t>(2015) </a:t>
            </a:r>
            <a:endParaRPr lang="fr-FR" sz="1400" dirty="0">
              <a:solidFill>
                <a:schemeClr val="bg1"/>
              </a:solidFill>
            </a:endParaRPr>
          </a:p>
        </p:txBody>
      </p:sp>
      <p:sp>
        <p:nvSpPr>
          <p:cNvPr id="13" name="Rectangle 12"/>
          <p:cNvSpPr/>
          <p:nvPr/>
        </p:nvSpPr>
        <p:spPr>
          <a:xfrm>
            <a:off x="971600" y="4365104"/>
            <a:ext cx="1710725" cy="738664"/>
          </a:xfrm>
          <a:prstGeom prst="rect">
            <a:avLst/>
          </a:prstGeom>
        </p:spPr>
        <p:txBody>
          <a:bodyPr wrap="none">
            <a:spAutoFit/>
          </a:bodyPr>
          <a:lstStyle/>
          <a:p>
            <a:pPr algn="ctr"/>
            <a:r>
              <a:rPr lang="fr-FR" b="1" dirty="0" smtClean="0">
                <a:solidFill>
                  <a:srgbClr val="92D050"/>
                </a:solidFill>
              </a:rPr>
              <a:t>Lidar</a:t>
            </a:r>
          </a:p>
          <a:p>
            <a:pPr algn="ctr"/>
            <a:r>
              <a:rPr lang="fr-FR" sz="2400" b="1" dirty="0" smtClean="0">
                <a:solidFill>
                  <a:srgbClr val="92D050"/>
                </a:solidFill>
              </a:rPr>
              <a:t>(</a:t>
            </a:r>
            <a:r>
              <a:rPr lang="fr-FR" dirty="0" smtClean="0">
                <a:solidFill>
                  <a:schemeClr val="bg1"/>
                </a:solidFill>
              </a:rPr>
              <a:t>rayons laser</a:t>
            </a:r>
            <a:r>
              <a:rPr lang="fr-FR" sz="2400" b="1" dirty="0" smtClean="0">
                <a:solidFill>
                  <a:srgbClr val="92D050"/>
                </a:solidFill>
              </a:rPr>
              <a:t>)</a:t>
            </a:r>
            <a:r>
              <a:rPr lang="fr-FR" b="1" dirty="0" smtClean="0">
                <a:solidFill>
                  <a:srgbClr val="92D050"/>
                </a:solidFill>
              </a:rPr>
              <a:t> </a:t>
            </a:r>
            <a:endParaRPr lang="fr-FR" dirty="0"/>
          </a:p>
        </p:txBody>
      </p:sp>
      <p:sp>
        <p:nvSpPr>
          <p:cNvPr id="14" name="Rectangle 13"/>
          <p:cNvSpPr/>
          <p:nvPr/>
        </p:nvSpPr>
        <p:spPr>
          <a:xfrm>
            <a:off x="5652120" y="4293096"/>
            <a:ext cx="2608406" cy="738664"/>
          </a:xfrm>
          <a:prstGeom prst="rect">
            <a:avLst/>
          </a:prstGeom>
        </p:spPr>
        <p:txBody>
          <a:bodyPr wrap="none">
            <a:spAutoFit/>
          </a:bodyPr>
          <a:lstStyle/>
          <a:p>
            <a:pPr algn="ctr"/>
            <a:r>
              <a:rPr lang="fr-FR" b="1" dirty="0" smtClean="0">
                <a:solidFill>
                  <a:srgbClr val="92D050"/>
                </a:solidFill>
              </a:rPr>
              <a:t>Structure from Motion</a:t>
            </a:r>
          </a:p>
          <a:p>
            <a:pPr algn="ctr"/>
            <a:r>
              <a:rPr lang="fr-FR" sz="2400" b="1" dirty="0" smtClean="0">
                <a:solidFill>
                  <a:srgbClr val="92D050"/>
                </a:solidFill>
              </a:rPr>
              <a:t>(</a:t>
            </a:r>
            <a:r>
              <a:rPr lang="fr-FR" dirty="0" err="1" smtClean="0">
                <a:solidFill>
                  <a:schemeClr val="bg1"/>
                </a:solidFill>
              </a:rPr>
              <a:t>Photogrammetrie</a:t>
            </a:r>
            <a:r>
              <a:rPr lang="fr-FR" sz="2400" b="1" dirty="0" smtClean="0">
                <a:solidFill>
                  <a:srgbClr val="92D050"/>
                </a:solidFill>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2000"/>
                                        <p:tgtEl>
                                          <p:spTgt spid="10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2000"/>
                                        <p:tgtEl>
                                          <p:spTgt spid="102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2000"/>
                                        <p:tgtEl>
                                          <p:spTgt spid="102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fade">
                                      <p:cBhvr>
                                        <p:cTn id="16" dur="2000"/>
                                        <p:tgtEl>
                                          <p:spTgt spid="204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xEl>
                                              <p:pRg st="4" end="4"/>
                                            </p:txEl>
                                          </p:spTgt>
                                        </p:tgtEl>
                                        <p:attrNameLst>
                                          <p:attrName>style.visibility</p:attrName>
                                        </p:attrNameLst>
                                      </p:cBhvr>
                                      <p:to>
                                        <p:strVal val="visible"/>
                                      </p:to>
                                    </p:set>
                                    <p:animEffect transition="in" filter="fade">
                                      <p:cBhvr>
                                        <p:cTn id="21" dur="2000"/>
                                        <p:tgtEl>
                                          <p:spTgt spid="102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2000"/>
                                        <p:tgtEl>
                                          <p:spTgt spid="10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pPr>
              <a:defRPr/>
            </a:pPr>
            <a:r>
              <a:rPr lang="fr-FR" sz="3600" dirty="0" smtClean="0"/>
              <a:t>Les objectifs du projet de recherche</a:t>
            </a:r>
            <a:endParaRPr lang="fr-FR" sz="3600" dirty="0"/>
          </a:p>
        </p:txBody>
      </p:sp>
      <p:sp>
        <p:nvSpPr>
          <p:cNvPr id="3" name="Espace réservé du contenu 2"/>
          <p:cNvSpPr>
            <a:spLocks noGrp="1"/>
          </p:cNvSpPr>
          <p:nvPr>
            <p:ph idx="1"/>
          </p:nvPr>
        </p:nvSpPr>
        <p:spPr/>
        <p:txBody>
          <a:bodyPr/>
          <a:lstStyle/>
          <a:p>
            <a:pPr>
              <a:defRPr/>
            </a:pPr>
            <a:r>
              <a:rPr lang="fr-FR" dirty="0" smtClean="0"/>
              <a:t>Utiliser </a:t>
            </a:r>
            <a:r>
              <a:rPr lang="fr-FR" dirty="0" err="1" smtClean="0"/>
              <a:t>SfM</a:t>
            </a:r>
            <a:r>
              <a:rPr lang="fr-FR" dirty="0" smtClean="0"/>
              <a:t> avec une plateforme drone pour :</a:t>
            </a:r>
          </a:p>
          <a:p>
            <a:pPr marL="925513" lvl="1" indent="-514350">
              <a:buFont typeface="+mj-lt"/>
              <a:buAutoNum type="arabicPeriod"/>
              <a:defRPr/>
            </a:pPr>
            <a:r>
              <a:rPr lang="fr-FR" dirty="0" smtClean="0">
                <a:solidFill>
                  <a:srgbClr val="FF6600"/>
                </a:solidFill>
              </a:rPr>
              <a:t>Suivre l’évolution saisonnière du LAI au niveau d’une parcelle de pêcher.</a:t>
            </a:r>
            <a:endParaRPr lang="fr-FR" b="1" dirty="0" smtClean="0">
              <a:solidFill>
                <a:srgbClr val="FF6600"/>
              </a:solidFill>
            </a:endParaRPr>
          </a:p>
          <a:p>
            <a:pPr marL="925513" lvl="1" indent="-514350">
              <a:buFont typeface="+mj-lt"/>
              <a:buAutoNum type="arabicPeriod"/>
              <a:defRPr/>
            </a:pPr>
            <a:r>
              <a:rPr lang="fr-FR" dirty="0" smtClean="0">
                <a:solidFill>
                  <a:srgbClr val="FF6600"/>
                </a:solidFill>
              </a:rPr>
              <a:t>Utiliser les résultats en « </a:t>
            </a:r>
            <a:r>
              <a:rPr lang="fr-FR" u="sng" dirty="0" smtClean="0">
                <a:solidFill>
                  <a:srgbClr val="FF6600"/>
                </a:solidFill>
              </a:rPr>
              <a:t>temps réel </a:t>
            </a:r>
            <a:r>
              <a:rPr lang="fr-FR" dirty="0" smtClean="0">
                <a:solidFill>
                  <a:srgbClr val="FF6600"/>
                </a:solidFill>
              </a:rPr>
              <a:t>»  pour gérer l’irrigation et les traitements phytosanitaires de la parcelle. </a:t>
            </a:r>
            <a:endParaRPr lang="fr-FR" b="1" dirty="0" smtClean="0">
              <a:solidFill>
                <a:srgbClr val="FF6600"/>
              </a:solidFill>
            </a:endParaRPr>
          </a:p>
          <a:p>
            <a:pPr marL="925513" lvl="1" indent="-514350">
              <a:buFont typeface="+mj-lt"/>
              <a:buAutoNum type="arabicPeriod"/>
              <a:defRPr/>
            </a:pPr>
            <a:endParaRPr lang="fr-FR" dirty="0" smtClean="0"/>
          </a:p>
          <a:p>
            <a:pPr marL="577850" indent="-514350">
              <a:defRPr/>
            </a:pPr>
            <a:r>
              <a:rPr lang="fr-FR" sz="2600" dirty="0" smtClean="0">
                <a:solidFill>
                  <a:srgbClr val="00FF00"/>
                </a:solidFill>
              </a:rPr>
              <a:t>Valider les mesures de LAI « drone » par rapport au LAI « classique » mesuré grâce aux photos hémisphériques au sol.</a:t>
            </a:r>
          </a:p>
          <a:p>
            <a:pPr marL="925513" lvl="1" indent="-514350">
              <a:buFontTx/>
              <a:buNone/>
              <a:defRPr/>
            </a:pPr>
            <a:r>
              <a:rPr lang="fr-FR" b="1" u="sng" dirty="0" smtClean="0"/>
              <a:t> </a:t>
            </a:r>
          </a:p>
          <a:p>
            <a:pPr marL="925513" lvl="1" indent="-514350">
              <a:buFont typeface="+mj-lt"/>
              <a:buAutoNum type="arabicPeriod"/>
              <a:defRPr/>
            </a:pPr>
            <a:endParaRPr lang="fr-FR" dirty="0" smtClean="0"/>
          </a:p>
          <a:p>
            <a:pPr lvl="1">
              <a:defRPr/>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pPr algn="ctr">
              <a:defRPr/>
            </a:pPr>
            <a:r>
              <a:rPr lang="fr-FR" sz="3600" dirty="0" smtClean="0"/>
              <a:t>Dispositif expérimental : </a:t>
            </a:r>
            <a:br>
              <a:rPr lang="fr-FR" sz="3600" dirty="0" smtClean="0"/>
            </a:br>
            <a:r>
              <a:rPr lang="fr-FR" sz="3600" dirty="0" smtClean="0"/>
              <a:t>« </a:t>
            </a:r>
            <a:r>
              <a:rPr lang="fr-FR" sz="3600" dirty="0" smtClean="0">
                <a:solidFill>
                  <a:srgbClr val="00FF00"/>
                </a:solidFill>
              </a:rPr>
              <a:t>la parcelle »</a:t>
            </a:r>
            <a:endParaRPr lang="fr-FR" sz="3600" dirty="0">
              <a:solidFill>
                <a:srgbClr val="00FF00"/>
              </a:solidFill>
            </a:endParaRPr>
          </a:p>
        </p:txBody>
      </p:sp>
      <p:graphicFrame>
        <p:nvGraphicFramePr>
          <p:cNvPr id="6" name="Tableau 5"/>
          <p:cNvGraphicFramePr>
            <a:graphicFrameLocks noGrp="1"/>
          </p:cNvGraphicFramePr>
          <p:nvPr/>
        </p:nvGraphicFramePr>
        <p:xfrm>
          <a:off x="323528" y="1628800"/>
          <a:ext cx="4752528" cy="3403600"/>
        </p:xfrm>
        <a:graphic>
          <a:graphicData uri="http://schemas.openxmlformats.org/drawingml/2006/table">
            <a:tbl>
              <a:tblPr firstRow="1" bandRow="1">
                <a:tableStyleId>{5C22544A-7EE6-4342-B048-85BDC9FD1C3A}</a:tableStyleId>
              </a:tblPr>
              <a:tblGrid>
                <a:gridCol w="2243411"/>
                <a:gridCol w="2509117"/>
              </a:tblGrid>
              <a:tr h="370840">
                <a:tc>
                  <a:txBody>
                    <a:bodyPr/>
                    <a:lstStyle/>
                    <a:p>
                      <a:r>
                        <a:rPr lang="fr-FR" dirty="0" smtClean="0"/>
                        <a:t>Localisation</a:t>
                      </a:r>
                      <a:endParaRPr lang="fr-FR" dirty="0"/>
                    </a:p>
                  </a:txBody>
                  <a:tcPr/>
                </a:tc>
                <a:tc>
                  <a:txBody>
                    <a:bodyPr/>
                    <a:lstStyle/>
                    <a:p>
                      <a:r>
                        <a:rPr kumimoji="0" lang="fr-FR" b="0" i="0" u="sng" kern="1200" dirty="0" smtClean="0">
                          <a:solidFill>
                            <a:schemeClr val="lt1"/>
                          </a:solidFill>
                          <a:latin typeface="+mn-lt"/>
                          <a:ea typeface="+mn-ea"/>
                          <a:cs typeface="+mn-cs"/>
                        </a:rPr>
                        <a:t>36.663898, 10.209013 </a:t>
                      </a:r>
                    </a:p>
                    <a:p>
                      <a:r>
                        <a:rPr kumimoji="0" lang="fr-FR" b="0" i="0" u="sng" kern="1200" dirty="0" smtClean="0">
                          <a:solidFill>
                            <a:schemeClr val="lt1"/>
                          </a:solidFill>
                          <a:latin typeface="+mn-lt"/>
                          <a:ea typeface="+mn-ea"/>
                          <a:cs typeface="+mn-cs"/>
                        </a:rPr>
                        <a:t>(Ben </a:t>
                      </a:r>
                      <a:r>
                        <a:rPr kumimoji="0" lang="fr-FR" b="0" i="0" u="sng" kern="1200" dirty="0" err="1" smtClean="0">
                          <a:solidFill>
                            <a:schemeClr val="lt1"/>
                          </a:solidFill>
                          <a:latin typeface="+mn-lt"/>
                          <a:ea typeface="+mn-ea"/>
                          <a:cs typeface="+mn-cs"/>
                        </a:rPr>
                        <a:t>Arous</a:t>
                      </a:r>
                      <a:r>
                        <a:rPr kumimoji="0" lang="fr-FR" b="0" i="0" u="sng" kern="1200" dirty="0" smtClean="0">
                          <a:solidFill>
                            <a:schemeClr val="lt1"/>
                          </a:solidFill>
                          <a:latin typeface="+mn-lt"/>
                          <a:ea typeface="+mn-ea"/>
                          <a:cs typeface="+mn-cs"/>
                        </a:rPr>
                        <a:t>)</a:t>
                      </a:r>
                      <a:endParaRPr lang="fr-FR" dirty="0"/>
                    </a:p>
                  </a:txBody>
                  <a:tcPr/>
                </a:tc>
              </a:tr>
              <a:tr h="370840">
                <a:tc>
                  <a:txBody>
                    <a:bodyPr/>
                    <a:lstStyle/>
                    <a:p>
                      <a:r>
                        <a:rPr lang="fr-FR" dirty="0" smtClean="0"/>
                        <a:t>Culture</a:t>
                      </a:r>
                      <a:endParaRPr lang="fr-FR" dirty="0"/>
                    </a:p>
                  </a:txBody>
                  <a:tcPr/>
                </a:tc>
                <a:tc>
                  <a:txBody>
                    <a:bodyPr/>
                    <a:lstStyle/>
                    <a:p>
                      <a:r>
                        <a:rPr lang="fr-FR" dirty="0" smtClean="0"/>
                        <a:t>Pêcher (</a:t>
                      </a:r>
                      <a:r>
                        <a:rPr lang="fr-FR" dirty="0" err="1" smtClean="0"/>
                        <a:t>Sweet</a:t>
                      </a:r>
                      <a:r>
                        <a:rPr lang="fr-FR" dirty="0" smtClean="0"/>
                        <a:t> cap)</a:t>
                      </a:r>
                      <a:endParaRPr lang="fr-FR" dirty="0"/>
                    </a:p>
                  </a:txBody>
                  <a:tcPr/>
                </a:tc>
              </a:tr>
              <a:tr h="370840">
                <a:tc>
                  <a:txBody>
                    <a:bodyPr/>
                    <a:lstStyle/>
                    <a:p>
                      <a:r>
                        <a:rPr lang="fr-FR" dirty="0" smtClean="0"/>
                        <a:t>Superficie</a:t>
                      </a:r>
                      <a:endParaRPr lang="fr-FR" dirty="0"/>
                    </a:p>
                  </a:txBody>
                  <a:tcPr/>
                </a:tc>
                <a:tc>
                  <a:txBody>
                    <a:bodyPr/>
                    <a:lstStyle/>
                    <a:p>
                      <a:r>
                        <a:rPr lang="fr-FR" dirty="0" smtClean="0"/>
                        <a:t>0.772 ha</a:t>
                      </a:r>
                      <a:endParaRPr lang="fr-FR" dirty="0"/>
                    </a:p>
                  </a:txBody>
                  <a:tcPr/>
                </a:tc>
              </a:tr>
              <a:tr h="370840">
                <a:tc>
                  <a:txBody>
                    <a:bodyPr/>
                    <a:lstStyle/>
                    <a:p>
                      <a:r>
                        <a:rPr lang="fr-FR" dirty="0" smtClean="0"/>
                        <a:t>Plantation</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2010</a:t>
                      </a:r>
                    </a:p>
                  </a:txBody>
                  <a:tcPr/>
                </a:tc>
              </a:tr>
              <a:tr h="370840">
                <a:tc>
                  <a:txBody>
                    <a:bodyPr/>
                    <a:lstStyle/>
                    <a:p>
                      <a:r>
                        <a:rPr lang="fr-FR" dirty="0" smtClean="0"/>
                        <a:t>Densité (arbres/ha)</a:t>
                      </a:r>
                      <a:endParaRPr lang="fr-FR" dirty="0"/>
                    </a:p>
                  </a:txBody>
                  <a:tcPr/>
                </a:tc>
                <a:tc>
                  <a:txBody>
                    <a:bodyPr/>
                    <a:lstStyle/>
                    <a:p>
                      <a:r>
                        <a:rPr lang="fr-FR" dirty="0" smtClean="0"/>
                        <a:t>666</a:t>
                      </a:r>
                      <a:endParaRPr lang="fr-FR" dirty="0"/>
                    </a:p>
                  </a:txBody>
                  <a:tcPr/>
                </a:tc>
              </a:tr>
              <a:tr h="370840">
                <a:tc>
                  <a:txBody>
                    <a:bodyPr/>
                    <a:lstStyle/>
                    <a:p>
                      <a:r>
                        <a:rPr lang="fr-FR" dirty="0" smtClean="0"/>
                        <a:t>Espacement des arbres</a:t>
                      </a:r>
                      <a:endParaRPr lang="fr-FR" dirty="0"/>
                    </a:p>
                  </a:txBody>
                  <a:tcPr/>
                </a:tc>
                <a:tc>
                  <a:txBody>
                    <a:bodyPr/>
                    <a:lstStyle/>
                    <a:p>
                      <a:r>
                        <a:rPr lang="fr-FR" dirty="0" smtClean="0"/>
                        <a:t>5m x 3m</a:t>
                      </a:r>
                      <a:endParaRPr lang="fr-FR" dirty="0"/>
                    </a:p>
                  </a:txBody>
                  <a:tcPr/>
                </a:tc>
              </a:tr>
              <a:tr h="370840">
                <a:tc>
                  <a:txBody>
                    <a:bodyPr/>
                    <a:lstStyle/>
                    <a:p>
                      <a:r>
                        <a:rPr lang="fr-FR" dirty="0" smtClean="0"/>
                        <a:t>Irrigation</a:t>
                      </a:r>
                      <a:endParaRPr lang="fr-FR" dirty="0"/>
                    </a:p>
                  </a:txBody>
                  <a:tcPr/>
                </a:tc>
                <a:tc>
                  <a:txBody>
                    <a:bodyPr/>
                    <a:lstStyle/>
                    <a:p>
                      <a:r>
                        <a:rPr lang="fr-FR" dirty="0" smtClean="0"/>
                        <a:t>Goutte à Goutte</a:t>
                      </a:r>
                      <a:endParaRPr lang="fr-FR" dirty="0"/>
                    </a:p>
                  </a:txBody>
                  <a:tcPr/>
                </a:tc>
              </a:tr>
            </a:tbl>
          </a:graphicData>
        </a:graphic>
      </p:graphicFrame>
      <p:pic>
        <p:nvPicPr>
          <p:cNvPr id="1026" name="Picture 2" descr="C:\Users\Hatem\Desktop\B11.JPG"/>
          <p:cNvPicPr>
            <a:picLocks noChangeAspect="1" noChangeArrowheads="1"/>
          </p:cNvPicPr>
          <p:nvPr/>
        </p:nvPicPr>
        <p:blipFill>
          <a:blip r:embed="rId3" cstate="print"/>
          <a:srcRect/>
          <a:stretch>
            <a:fillRect/>
          </a:stretch>
        </p:blipFill>
        <p:spPr bwMode="auto">
          <a:xfrm>
            <a:off x="5220072" y="2996952"/>
            <a:ext cx="3662295" cy="3224738"/>
          </a:xfrm>
          <a:prstGeom prst="rect">
            <a:avLst/>
          </a:prstGeom>
          <a:noFill/>
        </p:spPr>
      </p:pic>
      <p:sp>
        <p:nvSpPr>
          <p:cNvPr id="8" name="Ellipse 7"/>
          <p:cNvSpPr/>
          <p:nvPr/>
        </p:nvSpPr>
        <p:spPr>
          <a:xfrm rot="2577868">
            <a:off x="6296972" y="4485494"/>
            <a:ext cx="1512168" cy="796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descr="DSC04504.jpg"/>
          <p:cNvPicPr/>
          <p:nvPr/>
        </p:nvPicPr>
        <p:blipFill>
          <a:blip r:embed="rId3" cstate="print"/>
          <a:stretch>
            <a:fillRect/>
          </a:stretch>
        </p:blipFill>
        <p:spPr>
          <a:xfrm>
            <a:off x="395536" y="2132856"/>
            <a:ext cx="6552728" cy="4392488"/>
          </a:xfrm>
          <a:prstGeom prst="rect">
            <a:avLst/>
          </a:prstGeom>
        </p:spPr>
      </p:pic>
      <p:sp>
        <p:nvSpPr>
          <p:cNvPr id="67" name="Titre 1"/>
          <p:cNvSpPr txBox="1">
            <a:spLocks/>
          </p:cNvSpPr>
          <p:nvPr/>
        </p:nvSpPr>
        <p:spPr>
          <a:xfrm>
            <a:off x="467544" y="0"/>
            <a:ext cx="8229600" cy="1143000"/>
          </a:xfrm>
          <a:prstGeom prst="rect">
            <a:avLst/>
          </a:prstGeom>
        </p:spPr>
        <p:txBody>
          <a:bodyPr anchor="ctr">
            <a:normAutofit fontScale="97500"/>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lang="fr-FR" sz="2800" dirty="0" smtClean="0">
                <a:solidFill>
                  <a:srgbClr val="FF6600"/>
                </a:solidFill>
                <a:effectLst>
                  <a:outerShdw blurRad="38100" dist="25500" dir="5400000" algn="tl" rotWithShape="0">
                    <a:srgbClr val="000000">
                      <a:satMod val="180000"/>
                      <a:alpha val="75000"/>
                    </a:srgbClr>
                  </a:outerShdw>
                </a:effectLst>
                <a:latin typeface="+mj-lt"/>
                <a:ea typeface="+mj-ea"/>
                <a:cs typeface="+mj-cs"/>
              </a:rPr>
              <a:t>L</a:t>
            </a:r>
            <a:r>
              <a:rPr kumimoji="0" lang="fr-FR" sz="2800" b="0" i="0"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a </a:t>
            </a:r>
            <a:r>
              <a:rPr lang="fr-FR" sz="2800" dirty="0" smtClean="0">
                <a:solidFill>
                  <a:srgbClr val="FF6600"/>
                </a:solidFill>
                <a:effectLst>
                  <a:outerShdw blurRad="38100" dist="25500" dir="5400000" algn="tl" rotWithShape="0">
                    <a:srgbClr val="000000">
                      <a:satMod val="180000"/>
                      <a:alpha val="75000"/>
                    </a:srgbClr>
                  </a:outerShdw>
                </a:effectLst>
                <a:latin typeface="+mj-lt"/>
                <a:ea typeface="+mj-ea"/>
                <a:cs typeface="+mj-cs"/>
              </a:rPr>
              <a:t>p</a:t>
            </a:r>
            <a:r>
              <a:rPr kumimoji="0" lang="fr-FR" sz="2800" b="0" i="0" u="none" strike="noStrike" kern="1200" cap="none" spc="0" normalizeH="0" baseline="0" noProof="0" dirty="0" err="1"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hotographie</a:t>
            </a:r>
            <a:r>
              <a:rPr kumimoji="0" lang="fr-FR" sz="2800" b="0" i="0"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 hémisphérique</a:t>
            </a:r>
            <a:endParaRPr kumimoji="0" lang="fr-FR" sz="2800" b="0" i="0" u="none" strike="noStrike" kern="1200" cap="none" spc="0" normalizeH="0" baseline="0" noProof="0" dirty="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8" name="ZoneTexte 67"/>
          <p:cNvSpPr txBox="1"/>
          <p:nvPr/>
        </p:nvSpPr>
        <p:spPr>
          <a:xfrm>
            <a:off x="755576" y="1047219"/>
            <a:ext cx="2901756" cy="923330"/>
          </a:xfrm>
          <a:prstGeom prst="rect">
            <a:avLst/>
          </a:prstGeom>
          <a:noFill/>
        </p:spPr>
        <p:txBody>
          <a:bodyPr wrap="none" rtlCol="0">
            <a:spAutoFit/>
          </a:bodyPr>
          <a:lstStyle/>
          <a:p>
            <a:r>
              <a:rPr lang="fr-FR" dirty="0" smtClean="0"/>
              <a:t>Deux </a:t>
            </a:r>
            <a:r>
              <a:rPr lang="fr-FR" dirty="0" err="1" smtClean="0"/>
              <a:t>transects</a:t>
            </a:r>
            <a:r>
              <a:rPr lang="fr-FR" dirty="0" smtClean="0"/>
              <a:t> </a:t>
            </a:r>
            <a:r>
              <a:rPr lang="fr-FR" dirty="0" smtClean="0">
                <a:sym typeface="Symbol"/>
              </a:rPr>
              <a:t> au rangs</a:t>
            </a:r>
          </a:p>
          <a:p>
            <a:r>
              <a:rPr lang="fr-FR" dirty="0" smtClean="0">
                <a:sym typeface="Symbol"/>
              </a:rPr>
              <a:t>entre les arbres</a:t>
            </a:r>
          </a:p>
          <a:p>
            <a:r>
              <a:rPr lang="fr-FR" dirty="0" smtClean="0">
                <a:sym typeface="Symbol"/>
              </a:rPr>
              <a:t>sous la ligne des arbres</a:t>
            </a:r>
            <a:endParaRPr lang="fr-FR" dirty="0"/>
          </a:p>
        </p:txBody>
      </p:sp>
      <p:grpSp>
        <p:nvGrpSpPr>
          <p:cNvPr id="19" name="Groupe 18"/>
          <p:cNvGrpSpPr/>
          <p:nvPr/>
        </p:nvGrpSpPr>
        <p:grpSpPr>
          <a:xfrm>
            <a:off x="3001295" y="2780928"/>
            <a:ext cx="955343" cy="3594477"/>
            <a:chOff x="3001295" y="2780928"/>
            <a:chExt cx="955343" cy="3594477"/>
          </a:xfrm>
        </p:grpSpPr>
        <p:sp>
          <p:nvSpPr>
            <p:cNvPr id="59" name="Forme libre 58"/>
            <p:cNvSpPr/>
            <p:nvPr/>
          </p:nvSpPr>
          <p:spPr>
            <a:xfrm rot="20855200">
              <a:off x="3001295" y="3277363"/>
              <a:ext cx="955343" cy="3098042"/>
            </a:xfrm>
            <a:custGeom>
              <a:avLst/>
              <a:gdLst>
                <a:gd name="connsiteX0" fmla="*/ 0 w 955343"/>
                <a:gd name="connsiteY0" fmla="*/ 3098042 h 3098042"/>
                <a:gd name="connsiteX1" fmla="*/ 955343 w 955343"/>
                <a:gd name="connsiteY1" fmla="*/ 0 h 3098042"/>
                <a:gd name="connsiteX2" fmla="*/ 955343 w 955343"/>
                <a:gd name="connsiteY2" fmla="*/ 0 h 3098042"/>
              </a:gdLst>
              <a:ahLst/>
              <a:cxnLst>
                <a:cxn ang="0">
                  <a:pos x="connsiteX0" y="connsiteY0"/>
                </a:cxn>
                <a:cxn ang="0">
                  <a:pos x="connsiteX1" y="connsiteY1"/>
                </a:cxn>
                <a:cxn ang="0">
                  <a:pos x="connsiteX2" y="connsiteY2"/>
                </a:cxn>
              </a:cxnLst>
              <a:rect l="l" t="t" r="r" b="b"/>
              <a:pathLst>
                <a:path w="955343" h="3098042">
                  <a:moveTo>
                    <a:pt x="0" y="3098042"/>
                  </a:moveTo>
                  <a:lnTo>
                    <a:pt x="955343" y="0"/>
                  </a:lnTo>
                  <a:lnTo>
                    <a:pt x="955343" y="0"/>
                  </a:lnTo>
                </a:path>
              </a:pathLst>
            </a:custGeom>
            <a:solidFill>
              <a:srgbClr val="FF3300"/>
            </a:solidFill>
            <a:ln w="317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Ellipse 68"/>
            <p:cNvSpPr/>
            <p:nvPr/>
          </p:nvSpPr>
          <p:spPr>
            <a:xfrm>
              <a:off x="3419872" y="2780928"/>
              <a:ext cx="288032" cy="288032"/>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grpSp>
      <p:grpSp>
        <p:nvGrpSpPr>
          <p:cNvPr id="20" name="Groupe 19"/>
          <p:cNvGrpSpPr/>
          <p:nvPr/>
        </p:nvGrpSpPr>
        <p:grpSpPr>
          <a:xfrm>
            <a:off x="3636900" y="2780928"/>
            <a:ext cx="955343" cy="3599667"/>
            <a:chOff x="3636900" y="2780928"/>
            <a:chExt cx="955343" cy="3599667"/>
          </a:xfrm>
        </p:grpSpPr>
        <p:sp>
          <p:nvSpPr>
            <p:cNvPr id="60" name="Forme libre 59"/>
            <p:cNvSpPr/>
            <p:nvPr/>
          </p:nvSpPr>
          <p:spPr>
            <a:xfrm rot="20758783">
              <a:off x="3636900" y="3282553"/>
              <a:ext cx="955343" cy="3098042"/>
            </a:xfrm>
            <a:custGeom>
              <a:avLst/>
              <a:gdLst>
                <a:gd name="connsiteX0" fmla="*/ 0 w 955343"/>
                <a:gd name="connsiteY0" fmla="*/ 3098042 h 3098042"/>
                <a:gd name="connsiteX1" fmla="*/ 955343 w 955343"/>
                <a:gd name="connsiteY1" fmla="*/ 0 h 3098042"/>
                <a:gd name="connsiteX2" fmla="*/ 955343 w 955343"/>
                <a:gd name="connsiteY2" fmla="*/ 0 h 3098042"/>
              </a:gdLst>
              <a:ahLst/>
              <a:cxnLst>
                <a:cxn ang="0">
                  <a:pos x="connsiteX0" y="connsiteY0"/>
                </a:cxn>
                <a:cxn ang="0">
                  <a:pos x="connsiteX1" y="connsiteY1"/>
                </a:cxn>
                <a:cxn ang="0">
                  <a:pos x="connsiteX2" y="connsiteY2"/>
                </a:cxn>
              </a:cxnLst>
              <a:rect l="l" t="t" r="r" b="b"/>
              <a:pathLst>
                <a:path w="955343" h="3098042">
                  <a:moveTo>
                    <a:pt x="0" y="3098042"/>
                  </a:moveTo>
                  <a:lnTo>
                    <a:pt x="955343" y="0"/>
                  </a:lnTo>
                  <a:lnTo>
                    <a:pt x="955343" y="0"/>
                  </a:lnTo>
                </a:path>
              </a:pathLst>
            </a:custGeom>
            <a:solidFill>
              <a:srgbClr val="FF3300"/>
            </a:solidFill>
            <a:ln w="317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Ellipse 69"/>
            <p:cNvSpPr/>
            <p:nvPr/>
          </p:nvSpPr>
          <p:spPr>
            <a:xfrm>
              <a:off x="4067944" y="2780928"/>
              <a:ext cx="288032" cy="288032"/>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grpSp>
      <p:sp>
        <p:nvSpPr>
          <p:cNvPr id="71" name="Ellipse 70"/>
          <p:cNvSpPr/>
          <p:nvPr/>
        </p:nvSpPr>
        <p:spPr>
          <a:xfrm>
            <a:off x="467544" y="1412776"/>
            <a:ext cx="288032" cy="288032"/>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72" name="Ellipse 71"/>
          <p:cNvSpPr/>
          <p:nvPr/>
        </p:nvSpPr>
        <p:spPr>
          <a:xfrm>
            <a:off x="467544" y="1700808"/>
            <a:ext cx="288032" cy="288032"/>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grpSp>
        <p:nvGrpSpPr>
          <p:cNvPr id="17" name="Groupe 16"/>
          <p:cNvGrpSpPr/>
          <p:nvPr/>
        </p:nvGrpSpPr>
        <p:grpSpPr>
          <a:xfrm>
            <a:off x="6948264" y="4509120"/>
            <a:ext cx="1818456" cy="1665476"/>
            <a:chOff x="6948264" y="4509120"/>
            <a:chExt cx="1818456" cy="1665476"/>
          </a:xfrm>
        </p:grpSpPr>
        <p:pic>
          <p:nvPicPr>
            <p:cNvPr id="64" name="Image 63" descr="Image illustrative de l'article Nikon Coolpix 4500"/>
            <p:cNvPicPr/>
            <p:nvPr/>
          </p:nvPicPr>
          <p:blipFill>
            <a:blip r:embed="rId4" cstate="print">
              <a:clrChange>
                <a:clrFrom>
                  <a:srgbClr val="FBFBFB"/>
                </a:clrFrom>
                <a:clrTo>
                  <a:srgbClr val="FBFBFB">
                    <a:alpha val="0"/>
                  </a:srgbClr>
                </a:clrTo>
              </a:clrChange>
              <a:grayscl/>
            </a:blip>
            <a:srcRect/>
            <a:stretch>
              <a:fillRect/>
            </a:stretch>
          </p:blipFill>
          <p:spPr bwMode="auto">
            <a:xfrm>
              <a:off x="6948264" y="4509120"/>
              <a:ext cx="1800200" cy="1167011"/>
            </a:xfrm>
            <a:prstGeom prst="rect">
              <a:avLst/>
            </a:prstGeom>
            <a:noFill/>
            <a:ln w="9525">
              <a:noFill/>
              <a:miter lim="800000"/>
              <a:headEnd/>
              <a:tailEnd/>
            </a:ln>
          </p:spPr>
        </p:pic>
        <p:sp>
          <p:nvSpPr>
            <p:cNvPr id="73" name="Rectangle 72"/>
            <p:cNvSpPr/>
            <p:nvPr/>
          </p:nvSpPr>
          <p:spPr>
            <a:xfrm>
              <a:off x="7092280" y="5805264"/>
              <a:ext cx="1674440" cy="369332"/>
            </a:xfrm>
            <a:prstGeom prst="rect">
              <a:avLst/>
            </a:prstGeom>
          </p:spPr>
          <p:txBody>
            <a:bodyPr wrap="square">
              <a:spAutoFit/>
            </a:bodyPr>
            <a:lstStyle/>
            <a:p>
              <a:r>
                <a:rPr lang="fr-FR" dirty="0" smtClean="0">
                  <a:solidFill>
                    <a:schemeClr val="bg1"/>
                  </a:solidFill>
                </a:rPr>
                <a:t>Nikon </a:t>
              </a:r>
              <a:r>
                <a:rPr lang="fr-FR" dirty="0" err="1" smtClean="0">
                  <a:solidFill>
                    <a:schemeClr val="bg1"/>
                  </a:solidFill>
                </a:rPr>
                <a:t>coolpix</a:t>
              </a:r>
              <a:endParaRPr lang="fr-FR" dirty="0" smtClean="0">
                <a:solidFill>
                  <a:schemeClr val="bg1"/>
                </a:solidFill>
              </a:endParaRPr>
            </a:p>
          </p:txBody>
        </p:sp>
      </p:grpSp>
      <p:grpSp>
        <p:nvGrpSpPr>
          <p:cNvPr id="18" name="Groupe 17"/>
          <p:cNvGrpSpPr/>
          <p:nvPr/>
        </p:nvGrpSpPr>
        <p:grpSpPr>
          <a:xfrm>
            <a:off x="7092280" y="2117754"/>
            <a:ext cx="1728192" cy="1885569"/>
            <a:chOff x="7092280" y="2117754"/>
            <a:chExt cx="1728192" cy="1885569"/>
          </a:xfrm>
        </p:grpSpPr>
        <p:pic>
          <p:nvPicPr>
            <p:cNvPr id="65" name="Image 64" descr="http://www.nikonweb.com/fisheye/fc-e8_350px.jpg"/>
            <p:cNvPicPr>
              <a:picLocks noChangeAspect="1"/>
            </p:cNvPicPr>
            <p:nvPr/>
          </p:nvPicPr>
          <p:blipFill>
            <a:blip r:embed="rId5" cstate="print">
              <a:clrChange>
                <a:clrFrom>
                  <a:srgbClr val="FFFFFF"/>
                </a:clrFrom>
                <a:clrTo>
                  <a:srgbClr val="FFFFFF">
                    <a:alpha val="0"/>
                  </a:srgbClr>
                </a:clrTo>
              </a:clrChange>
              <a:grayscl/>
            </a:blip>
            <a:srcRect/>
            <a:stretch>
              <a:fillRect/>
            </a:stretch>
          </p:blipFill>
          <p:spPr bwMode="auto">
            <a:xfrm rot="17338425">
              <a:off x="7280790" y="2137757"/>
              <a:ext cx="1000125" cy="960120"/>
            </a:xfrm>
            <a:prstGeom prst="rect">
              <a:avLst/>
            </a:prstGeom>
            <a:noFill/>
            <a:ln w="9525">
              <a:noFill/>
              <a:miter lim="800000"/>
              <a:headEnd/>
              <a:tailEnd/>
            </a:ln>
          </p:spPr>
        </p:pic>
        <p:sp>
          <p:nvSpPr>
            <p:cNvPr id="74" name="Rectangle 73"/>
            <p:cNvSpPr/>
            <p:nvPr/>
          </p:nvSpPr>
          <p:spPr>
            <a:xfrm>
              <a:off x="7092280" y="3356992"/>
              <a:ext cx="1728192" cy="646331"/>
            </a:xfrm>
            <a:prstGeom prst="rect">
              <a:avLst/>
            </a:prstGeom>
          </p:spPr>
          <p:txBody>
            <a:bodyPr wrap="square">
              <a:spAutoFit/>
            </a:bodyPr>
            <a:lstStyle/>
            <a:p>
              <a:pPr algn="ctr"/>
              <a:r>
                <a:rPr lang="fr-FR" dirty="0" smtClean="0">
                  <a:solidFill>
                    <a:schemeClr val="bg1"/>
                  </a:solidFill>
                </a:rPr>
                <a:t>objectif fish-eye FC-E8</a:t>
              </a:r>
              <a:endParaRPr lang="fr-FR" dirty="0">
                <a:solidFill>
                  <a:schemeClr val="bg1"/>
                </a:solidFill>
              </a:endParaRPr>
            </a:p>
          </p:txBody>
        </p:sp>
      </p:grpSp>
      <p:sp>
        <p:nvSpPr>
          <p:cNvPr id="75" name="ZoneTexte 74"/>
          <p:cNvSpPr txBox="1"/>
          <p:nvPr/>
        </p:nvSpPr>
        <p:spPr>
          <a:xfrm>
            <a:off x="5076056" y="908720"/>
            <a:ext cx="2417650" cy="1200329"/>
          </a:xfrm>
          <a:prstGeom prst="rect">
            <a:avLst/>
          </a:prstGeom>
          <a:noFill/>
        </p:spPr>
        <p:txBody>
          <a:bodyPr wrap="none" rtlCol="0">
            <a:spAutoFit/>
          </a:bodyPr>
          <a:lstStyle/>
          <a:p>
            <a:pPr>
              <a:buClr>
                <a:srgbClr val="FF3300"/>
              </a:buClr>
              <a:buFont typeface="Wingdings" pitchFamily="2" charset="2"/>
              <a:buChar char="ü"/>
            </a:pPr>
            <a:r>
              <a:rPr lang="fr-FR" dirty="0" smtClean="0"/>
              <a:t>18 images / date</a:t>
            </a:r>
          </a:p>
          <a:p>
            <a:pPr>
              <a:buClr>
                <a:srgbClr val="FF3300"/>
              </a:buClr>
              <a:buFont typeface="Wingdings" pitchFamily="2" charset="2"/>
              <a:buChar char="ü"/>
            </a:pPr>
            <a:r>
              <a:rPr lang="fr-FR" dirty="0" smtClean="0"/>
              <a:t>1 image / m</a:t>
            </a:r>
          </a:p>
          <a:p>
            <a:pPr>
              <a:buClr>
                <a:srgbClr val="FF3300"/>
              </a:buClr>
              <a:buFont typeface="Wingdings" pitchFamily="2" charset="2"/>
              <a:buChar char="ü"/>
            </a:pPr>
            <a:r>
              <a:rPr lang="fr-FR" dirty="0" smtClean="0"/>
              <a:t>au coucher du soleil</a:t>
            </a:r>
          </a:p>
          <a:p>
            <a:pPr>
              <a:buClr>
                <a:srgbClr val="FF3300"/>
              </a:buClr>
              <a:buFont typeface="Wingdings" pitchFamily="2" charset="2"/>
              <a:buChar char="ü"/>
            </a:pPr>
            <a:r>
              <a:rPr lang="fr-FR" dirty="0" smtClean="0"/>
              <a:t>objectif vers le ciel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8"/>
                                        </p:tgtEl>
                                      </p:cBhvr>
                                    </p:animEffect>
                                    <p:animScale>
                                      <p:cBhvr>
                                        <p:cTn id="12" dur="500" autoRev="1" fill="hold"/>
                                        <p:tgtEl>
                                          <p:spTgt spid="1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75">
                                            <p:txEl>
                                              <p:pRg st="3" end="3"/>
                                            </p:txEl>
                                          </p:spTgt>
                                        </p:tgtEl>
                                      </p:cBhvr>
                                    </p:animEffect>
                                    <p:animScale>
                                      <p:cBhvr>
                                        <p:cTn id="17" dur="500" autoRev="1" fill="hold"/>
                                        <p:tgtEl>
                                          <p:spTgt spid="7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75">
                                            <p:txEl>
                                              <p:pRg st="1" end="1"/>
                                            </p:txEl>
                                          </p:spTgt>
                                        </p:tgtEl>
                                      </p:cBhvr>
                                    </p:animEffect>
                                    <p:animScale>
                                      <p:cBhvr>
                                        <p:cTn id="22" dur="500" autoRev="1" fill="hold"/>
                                        <p:tgtEl>
                                          <p:spTgt spid="75">
                                            <p:txEl>
                                              <p:pRg st="1" end="1"/>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68">
                                            <p:txEl>
                                              <p:pRg st="0" end="0"/>
                                            </p:txEl>
                                          </p:spTgt>
                                        </p:tgtEl>
                                      </p:cBhvr>
                                    </p:animEffect>
                                    <p:animScale>
                                      <p:cBhvr>
                                        <p:cTn id="27" dur="500" autoRev="1" fill="hold"/>
                                        <p:tgtEl>
                                          <p:spTgt spid="68">
                                            <p:txEl>
                                              <p:pRg st="0" end="0"/>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19"/>
                                        </p:tgtEl>
                                      </p:cBhvr>
                                    </p:animEffect>
                                    <p:animScale>
                                      <p:cBhvr>
                                        <p:cTn id="32" dur="500" autoRev="1" fill="hold"/>
                                        <p:tgtEl>
                                          <p:spTgt spid="1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1000" tmFilter="0, 0; .2, .5; .8, .5; 1, 0"/>
                                        <p:tgtEl>
                                          <p:spTgt spid="20"/>
                                        </p:tgtEl>
                                      </p:cBhvr>
                                    </p:animEffect>
                                    <p:animScale>
                                      <p:cBhvr>
                                        <p:cTn id="37" dur="500" autoRev="1" fill="hold"/>
                                        <p:tgtEl>
                                          <p:spTgt spid="2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75">
                                            <p:txEl>
                                              <p:pRg st="0" end="0"/>
                                            </p:txEl>
                                          </p:spTgt>
                                        </p:tgtEl>
                                      </p:cBhvr>
                                    </p:animEffect>
                                    <p:animScale>
                                      <p:cBhvr>
                                        <p:cTn id="42" dur="500" autoRev="1" fill="hold"/>
                                        <p:tgtEl>
                                          <p:spTgt spid="75">
                                            <p:txEl>
                                              <p:pRg st="0" end="0"/>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1000" tmFilter="0, 0; .2, .5; .8, .5; 1, 0"/>
                                        <p:tgtEl>
                                          <p:spTgt spid="75">
                                            <p:txEl>
                                              <p:pRg st="2" end="2"/>
                                            </p:txEl>
                                          </p:spTgt>
                                        </p:tgtEl>
                                      </p:cBhvr>
                                    </p:animEffect>
                                    <p:animScale>
                                      <p:cBhvr>
                                        <p:cTn id="47" dur="500" autoRev="1" fill="hold"/>
                                        <p:tgtEl>
                                          <p:spTgt spid="7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Hatem\Desktop\Drône\TRAVAIL_FATMA\TRAITEMENTS_Fatma\Essai 26.05.2014\terrain\original\DSCN4645.JPG"/>
          <p:cNvPicPr>
            <a:picLocks noChangeAspect="1" noChangeArrowheads="1"/>
          </p:cNvPicPr>
          <p:nvPr/>
        </p:nvPicPr>
        <p:blipFill>
          <a:blip r:embed="rId3" cstate="print">
            <a:lum bright="20000"/>
          </a:blip>
          <a:srcRect/>
          <a:stretch>
            <a:fillRect/>
          </a:stretch>
        </p:blipFill>
        <p:spPr bwMode="auto">
          <a:xfrm>
            <a:off x="251520" y="1556792"/>
            <a:ext cx="2907792" cy="2179597"/>
          </a:xfrm>
          <a:prstGeom prst="rect">
            <a:avLst/>
          </a:prstGeom>
          <a:noFill/>
        </p:spPr>
      </p:pic>
      <p:pic>
        <p:nvPicPr>
          <p:cNvPr id="2056" name="Picture 8" descr="C:\Users\Hatem\Desktop\Drône\TRAVAIL_FATMA\TRAITEMENTS_Fatma\Essai 26.05.2014\terrain\original\DSCN4646.JPG"/>
          <p:cNvPicPr>
            <a:picLocks noChangeAspect="1" noChangeArrowheads="1"/>
          </p:cNvPicPr>
          <p:nvPr/>
        </p:nvPicPr>
        <p:blipFill>
          <a:blip r:embed="rId4" cstate="print">
            <a:lum bright="20000"/>
          </a:blip>
          <a:srcRect/>
          <a:stretch>
            <a:fillRect/>
          </a:stretch>
        </p:blipFill>
        <p:spPr bwMode="auto">
          <a:xfrm>
            <a:off x="3131840" y="1556792"/>
            <a:ext cx="2907792" cy="2179597"/>
          </a:xfrm>
          <a:prstGeom prst="rect">
            <a:avLst/>
          </a:prstGeom>
          <a:noFill/>
        </p:spPr>
      </p:pic>
      <p:pic>
        <p:nvPicPr>
          <p:cNvPr id="2068" name="Picture 20" descr="C:\Users\Hatem\Desktop\Drône\TRAVAIL_FATMA\TRAITEMENTS_Fatma\Essai 26.05.2014\terrain\original\DSCN4658.JPG"/>
          <p:cNvPicPr>
            <a:picLocks noChangeAspect="1" noChangeArrowheads="1"/>
          </p:cNvPicPr>
          <p:nvPr/>
        </p:nvPicPr>
        <p:blipFill>
          <a:blip r:embed="rId5" cstate="print">
            <a:lum bright="20000"/>
          </a:blip>
          <a:srcRect/>
          <a:stretch>
            <a:fillRect/>
          </a:stretch>
        </p:blipFill>
        <p:spPr bwMode="auto">
          <a:xfrm>
            <a:off x="6012160" y="1556792"/>
            <a:ext cx="2907792" cy="2179597"/>
          </a:xfrm>
          <a:prstGeom prst="rect">
            <a:avLst/>
          </a:prstGeom>
          <a:noFill/>
        </p:spPr>
      </p:pic>
      <p:grpSp>
        <p:nvGrpSpPr>
          <p:cNvPr id="8" name="Groupe 7"/>
          <p:cNvGrpSpPr/>
          <p:nvPr/>
        </p:nvGrpSpPr>
        <p:grpSpPr>
          <a:xfrm>
            <a:off x="251520" y="3933056"/>
            <a:ext cx="8668432" cy="2179597"/>
            <a:chOff x="179512" y="4293096"/>
            <a:chExt cx="8668432" cy="2179597"/>
          </a:xfrm>
        </p:grpSpPr>
        <p:pic>
          <p:nvPicPr>
            <p:cNvPr id="2050" name="Picture 2" descr="C:\Users\Hatem\Desktop\Drône\TRAVAIL_FATMA\TRAITEMENTS_Fatma\Essai 26.05.2014\terrain\original\DSCN4665.JPG"/>
            <p:cNvPicPr>
              <a:picLocks noChangeAspect="1" noChangeArrowheads="1"/>
            </p:cNvPicPr>
            <p:nvPr/>
          </p:nvPicPr>
          <p:blipFill>
            <a:blip r:embed="rId6" cstate="print">
              <a:lum bright="20000"/>
            </a:blip>
            <a:srcRect/>
            <a:stretch>
              <a:fillRect/>
            </a:stretch>
          </p:blipFill>
          <p:spPr bwMode="auto">
            <a:xfrm>
              <a:off x="179512" y="4293096"/>
              <a:ext cx="2907792" cy="2179597"/>
            </a:xfrm>
            <a:prstGeom prst="rect">
              <a:avLst/>
            </a:prstGeom>
            <a:noFill/>
          </p:spPr>
        </p:pic>
        <p:pic>
          <p:nvPicPr>
            <p:cNvPr id="2065" name="Picture 17" descr="C:\Users\Hatem\Desktop\Drône\TRAVAIL_FATMA\TRAITEMENTS_Fatma\Essai 26.05.2014\terrain\original\DSCN4655.JPG"/>
            <p:cNvPicPr>
              <a:picLocks noChangeAspect="1" noChangeArrowheads="1"/>
            </p:cNvPicPr>
            <p:nvPr/>
          </p:nvPicPr>
          <p:blipFill>
            <a:blip r:embed="rId7" cstate="print">
              <a:lum bright="20000"/>
            </a:blip>
            <a:srcRect/>
            <a:stretch>
              <a:fillRect/>
            </a:stretch>
          </p:blipFill>
          <p:spPr bwMode="auto">
            <a:xfrm>
              <a:off x="3059832" y="4293096"/>
              <a:ext cx="2907792" cy="2179597"/>
            </a:xfrm>
            <a:prstGeom prst="rect">
              <a:avLst/>
            </a:prstGeom>
            <a:noFill/>
          </p:spPr>
        </p:pic>
        <p:pic>
          <p:nvPicPr>
            <p:cNvPr id="2072" name="Picture 24" descr="C:\Users\Hatem\Desktop\Drône\TRAVAIL_FATMA\TRAITEMENTS_Fatma\Essai 26.05.2014\terrain\original\DSCN4662.JPG"/>
            <p:cNvPicPr>
              <a:picLocks noChangeAspect="1" noChangeArrowheads="1"/>
            </p:cNvPicPr>
            <p:nvPr/>
          </p:nvPicPr>
          <p:blipFill>
            <a:blip r:embed="rId8" cstate="print">
              <a:lum bright="20000"/>
            </a:blip>
            <a:srcRect/>
            <a:stretch>
              <a:fillRect/>
            </a:stretch>
          </p:blipFill>
          <p:spPr bwMode="auto">
            <a:xfrm>
              <a:off x="5940152" y="4293096"/>
              <a:ext cx="2907792" cy="2179597"/>
            </a:xfrm>
            <a:prstGeom prst="rect">
              <a:avLst/>
            </a:prstGeom>
            <a:noFill/>
          </p:spPr>
        </p:pic>
      </p:grpSp>
      <p:sp>
        <p:nvSpPr>
          <p:cNvPr id="10" name="Titre 1"/>
          <p:cNvSpPr txBox="1">
            <a:spLocks/>
          </p:cNvSpPr>
          <p:nvPr/>
        </p:nvSpPr>
        <p:spPr>
          <a:xfrm>
            <a:off x="539552" y="260648"/>
            <a:ext cx="8229600" cy="1143000"/>
          </a:xfrm>
          <a:prstGeom prst="rect">
            <a:avLst/>
          </a:prstGeom>
        </p:spPr>
        <p:txBody>
          <a:bodyPr anchor="ctr">
            <a:normAutofit fontScale="97500"/>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lang="fr-FR" sz="3600" dirty="0" smtClean="0">
                <a:solidFill>
                  <a:srgbClr val="FF6600"/>
                </a:solidFill>
                <a:effectLst>
                  <a:outerShdw blurRad="38100" dist="25500" dir="5400000" algn="tl" rotWithShape="0">
                    <a:srgbClr val="000000">
                      <a:satMod val="180000"/>
                      <a:alpha val="75000"/>
                    </a:srgbClr>
                  </a:outerShdw>
                </a:effectLst>
                <a:latin typeface="+mj-lt"/>
                <a:ea typeface="+mj-ea"/>
                <a:cs typeface="+mj-cs"/>
              </a:rPr>
              <a:t>L</a:t>
            </a:r>
            <a:r>
              <a:rPr kumimoji="0" lang="fr-FR" sz="3600" b="0" i="0"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a </a:t>
            </a:r>
            <a:r>
              <a:rPr lang="fr-FR" sz="3600" dirty="0" smtClean="0">
                <a:solidFill>
                  <a:srgbClr val="FF6600"/>
                </a:solidFill>
                <a:effectLst>
                  <a:outerShdw blurRad="38100" dist="25500" dir="5400000" algn="tl" rotWithShape="0">
                    <a:srgbClr val="000000">
                      <a:satMod val="180000"/>
                      <a:alpha val="75000"/>
                    </a:srgbClr>
                  </a:outerShdw>
                </a:effectLst>
                <a:latin typeface="+mj-lt"/>
                <a:ea typeface="+mj-ea"/>
                <a:cs typeface="+mj-cs"/>
              </a:rPr>
              <a:t>p</a:t>
            </a:r>
            <a:r>
              <a:rPr kumimoji="0" lang="fr-FR" sz="3600" b="0" i="0" u="none" strike="noStrike" kern="1200" cap="none" spc="0" normalizeH="0" baseline="0" noProof="0" dirty="0" err="1"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hotographie</a:t>
            </a:r>
            <a:r>
              <a:rPr kumimoji="0" lang="fr-FR" sz="3600" b="0" i="0" u="none" strike="noStrike" kern="1200" cap="none" spc="0" normalizeH="0" baseline="0" noProof="0" dirty="0" smtClean="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rPr>
              <a:t> hémisphérique</a:t>
            </a:r>
            <a:endParaRPr kumimoji="0" lang="fr-FR" sz="3600" b="0" i="0" u="none" strike="noStrike" kern="1200" cap="none" spc="0" normalizeH="0" baseline="0" noProof="0" dirty="0">
              <a:ln>
                <a:noFill/>
              </a:ln>
              <a:solidFill>
                <a:srgbClr val="FF6600"/>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2_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13157</TotalTime>
  <Words>2081</Words>
  <Application>Microsoft Office PowerPoint</Application>
  <PresentationFormat>Affichage à l'écran (4:3)</PresentationFormat>
  <Paragraphs>182</Paragraphs>
  <Slides>19</Slides>
  <Notes>18</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Fonderie</vt:lpstr>
      <vt:lpstr>2_Fonderie</vt:lpstr>
      <vt:lpstr>Utilisation des drones dans le domaine agricole  en Tunisie</vt:lpstr>
      <vt:lpstr>La gestion technique d’un verger ?</vt:lpstr>
      <vt:lpstr>La production d’un verger dépend beaucoup de son indice de surface foliaire (LAI)</vt:lpstr>
      <vt:lpstr>Les méthodes classiques d’estimation du LAI</vt:lpstr>
      <vt:lpstr>Les nouvelles méthodes d’estimation du LAI</vt:lpstr>
      <vt:lpstr>Les objectifs du projet de recherche</vt:lpstr>
      <vt:lpstr>Dispositif expérimental :  « la parcelle »</vt:lpstr>
      <vt:lpstr>Diapositive 8</vt:lpstr>
      <vt:lpstr>Diapositive 9</vt:lpstr>
      <vt:lpstr>De la photo hémisphérique …au LAI</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Activité d'enseignement et de recherche</dc:title>
  <dc:creator>Hatem Mabrouk</dc:creator>
  <cp:lastModifiedBy>DELL</cp:lastModifiedBy>
  <cp:revision>648</cp:revision>
  <dcterms:created xsi:type="dcterms:W3CDTF">2006-06-28T20:37:20Z</dcterms:created>
  <dcterms:modified xsi:type="dcterms:W3CDTF">2015-11-01T14:15:22Z</dcterms:modified>
</cp:coreProperties>
</file>